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79" r:id="rId2"/>
    <p:sldId id="48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49BD-D6DD-D87D-6319-7540C7FDDBB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13C438-646B-64E6-D834-085D31681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E980D1-CCC2-BAF1-196F-C75EC774E25A}"/>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5" name="Footer Placeholder 4">
            <a:extLst>
              <a:ext uri="{FF2B5EF4-FFF2-40B4-BE49-F238E27FC236}">
                <a16:creationId xmlns:a16="http://schemas.microsoft.com/office/drawing/2014/main" id="{9FC41BBF-6D8D-081A-EE3F-A2F1F9243A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560E24-3371-A91B-B5DF-FC76B21710E4}"/>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190150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35ACA-89E8-A3CE-F8CC-63802A0D09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171CEC-89D8-F5D3-5DA9-030825FA93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85A8C5-86F3-E5C0-84A3-DBC6B869743C}"/>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5" name="Footer Placeholder 4">
            <a:extLst>
              <a:ext uri="{FF2B5EF4-FFF2-40B4-BE49-F238E27FC236}">
                <a16:creationId xmlns:a16="http://schemas.microsoft.com/office/drawing/2014/main" id="{858FC1D3-2232-A0A4-926A-35AF141F3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AC1FD0-7A3C-AA1D-E4D1-D75E19D84B29}"/>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34757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9DF0-01E3-AFA0-6EEC-D53A1187F4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D2A3DF-137C-6CD9-B463-2CA8FF8EC7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632372-F2EC-00AC-B549-F2EE86580625}"/>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5" name="Footer Placeholder 4">
            <a:extLst>
              <a:ext uri="{FF2B5EF4-FFF2-40B4-BE49-F238E27FC236}">
                <a16:creationId xmlns:a16="http://schemas.microsoft.com/office/drawing/2014/main" id="{CA3EC04A-E87F-5A74-22D8-CEEE389CC3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EA3CF-7E20-8156-296E-03CE4ED0E784}"/>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174801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015A-4515-D22F-C360-F42C126986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76854A-2328-4851-46DA-D905407367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B03644-F858-510C-A684-E4C383FF0B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2B4D11-58B8-1EFA-D8A2-A63B4870C75C}"/>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6" name="Footer Placeholder 5">
            <a:extLst>
              <a:ext uri="{FF2B5EF4-FFF2-40B4-BE49-F238E27FC236}">
                <a16:creationId xmlns:a16="http://schemas.microsoft.com/office/drawing/2014/main" id="{40876BC3-1112-81BC-5451-3AC1028C80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DD50CE-8E53-C329-6DF0-6B31607A7715}"/>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33626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B7E8B-3E78-052E-6208-FCF35F2416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A0E3AF-B8F0-317A-4D43-B296D6B669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DFE141-7D9F-A737-E98F-5910288984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A19EDC-17EF-5C8E-75E6-BAC6AA548F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B4E941-560A-ADE7-C2A3-946280B592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DBA35A-EA07-5091-70C9-D68805E54961}"/>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8" name="Footer Placeholder 7">
            <a:extLst>
              <a:ext uri="{FF2B5EF4-FFF2-40B4-BE49-F238E27FC236}">
                <a16:creationId xmlns:a16="http://schemas.microsoft.com/office/drawing/2014/main" id="{B2E0CDDA-0AF2-6F1C-84B9-2D8948524B6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B61D3B-3F42-CE7A-E99F-19DC7E670EC4}"/>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3420643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A6C4D-3C3A-2C54-690B-FAB515DE71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2834D0-C359-DAFE-F79B-90C8DBEBFDE9}"/>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4" name="Footer Placeholder 3">
            <a:extLst>
              <a:ext uri="{FF2B5EF4-FFF2-40B4-BE49-F238E27FC236}">
                <a16:creationId xmlns:a16="http://schemas.microsoft.com/office/drawing/2014/main" id="{A959905A-0BBB-0209-53E4-12DC0871BE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FD18340-9126-24EE-2E35-1E9960C211F9}"/>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3219537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F3F457-889D-44FE-9B7C-2E3ADC006BAB}"/>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3" name="Footer Placeholder 2">
            <a:extLst>
              <a:ext uri="{FF2B5EF4-FFF2-40B4-BE49-F238E27FC236}">
                <a16:creationId xmlns:a16="http://schemas.microsoft.com/office/drawing/2014/main" id="{E7AD914B-5844-FF90-D266-FEFD6E8278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A594EB-D2D8-CFDA-A8AA-74F9AF5C0093}"/>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1266454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E9C9A-8ECF-E7C8-6255-9F46F4EF66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120A89-9743-122A-3118-CE173A7F06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F41DEA0-5F1F-46AA-6E6C-136037686C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62040C-DC17-106F-5DFD-B955862AF283}"/>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6" name="Footer Placeholder 5">
            <a:extLst>
              <a:ext uri="{FF2B5EF4-FFF2-40B4-BE49-F238E27FC236}">
                <a16:creationId xmlns:a16="http://schemas.microsoft.com/office/drawing/2014/main" id="{80810ADE-8E09-6B73-1F5E-52F1F4921D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B0778B-4D74-0FC1-D27A-782C112F7332}"/>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386903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5BF1D-8C37-066E-C3B6-9664E96405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3B3C6E-2D84-5061-DDA5-1C4A8E1346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B03F60-A4F1-0460-EB5E-C441FDB6B2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2D62F9-9460-6C6A-F0CE-D9B97C32A0AA}"/>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6" name="Footer Placeholder 5">
            <a:extLst>
              <a:ext uri="{FF2B5EF4-FFF2-40B4-BE49-F238E27FC236}">
                <a16:creationId xmlns:a16="http://schemas.microsoft.com/office/drawing/2014/main" id="{B14EE3B1-99C0-D9C1-628D-1B0C061CBB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00E789-49DA-38E6-397E-2458FBDEC08D}"/>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3587681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5D757-BB86-D275-5BA4-7C5CB8D6F71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EE369EA-6A3A-192B-D82E-0F77C29A4CE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129D0A-87EE-2BDD-D601-5BEE1C7C4644}"/>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5" name="Footer Placeholder 4">
            <a:extLst>
              <a:ext uri="{FF2B5EF4-FFF2-40B4-BE49-F238E27FC236}">
                <a16:creationId xmlns:a16="http://schemas.microsoft.com/office/drawing/2014/main" id="{5B658003-2BA4-61C8-A767-ECAC3CEAE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E2A6FA-C04F-4A15-1D2F-9926E1AE61F7}"/>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3953152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60F09F-3982-65BF-B0DA-F5B5AF5C81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4B94AE-1FD3-6E2A-B84F-DFE46FF0F6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6F10A4-990A-AFAB-3E32-87A70B577768}"/>
              </a:ext>
            </a:extLst>
          </p:cNvPr>
          <p:cNvSpPr>
            <a:spLocks noGrp="1"/>
          </p:cNvSpPr>
          <p:nvPr>
            <p:ph type="dt" sz="half" idx="10"/>
          </p:nvPr>
        </p:nvSpPr>
        <p:spPr/>
        <p:txBody>
          <a:bodyPr/>
          <a:lstStyle/>
          <a:p>
            <a:fld id="{A93F742F-009E-463F-97F6-5ACAFD6BE480}" type="datetimeFigureOut">
              <a:rPr lang="en-US" smtClean="0"/>
              <a:t>7/18/2022</a:t>
            </a:fld>
            <a:endParaRPr lang="en-US"/>
          </a:p>
        </p:txBody>
      </p:sp>
      <p:sp>
        <p:nvSpPr>
          <p:cNvPr id="5" name="Footer Placeholder 4">
            <a:extLst>
              <a:ext uri="{FF2B5EF4-FFF2-40B4-BE49-F238E27FC236}">
                <a16:creationId xmlns:a16="http://schemas.microsoft.com/office/drawing/2014/main" id="{55166242-ADB5-20F2-5565-F215820B94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DA9C23-EA05-1E17-779C-2D7BE15628DD}"/>
              </a:ext>
            </a:extLst>
          </p:cNvPr>
          <p:cNvSpPr>
            <a:spLocks noGrp="1"/>
          </p:cNvSpPr>
          <p:nvPr>
            <p:ph type="sldNum" sz="quarter" idx="12"/>
          </p:nvPr>
        </p:nvSpPr>
        <p:spPr/>
        <p:txBody>
          <a:bodyPr/>
          <a:lstStyle/>
          <a:p>
            <a:fld id="{397D8222-1EBE-4B7B-AFB5-90F86B1C611D}" type="slidenum">
              <a:rPr lang="en-US" smtClean="0"/>
              <a:t>‹#›</a:t>
            </a:fld>
            <a:endParaRPr lang="en-US"/>
          </a:p>
        </p:txBody>
      </p:sp>
    </p:spTree>
    <p:extLst>
      <p:ext uri="{BB962C8B-B14F-4D97-AF65-F5344CB8AC3E}">
        <p14:creationId xmlns:p14="http://schemas.microsoft.com/office/powerpoint/2010/main" val="2799808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DB8D99-3D1C-3C61-0DB9-A778E97C6D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10DA66-4830-7E33-D73A-031DEF5FDD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80EE91-57F1-E8EB-DB84-B576129DBA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F742F-009E-463F-97F6-5ACAFD6BE480}" type="datetimeFigureOut">
              <a:rPr lang="en-US" smtClean="0"/>
              <a:t>7/18/2022</a:t>
            </a:fld>
            <a:endParaRPr lang="en-US"/>
          </a:p>
        </p:txBody>
      </p:sp>
      <p:sp>
        <p:nvSpPr>
          <p:cNvPr id="5" name="Footer Placeholder 4">
            <a:extLst>
              <a:ext uri="{FF2B5EF4-FFF2-40B4-BE49-F238E27FC236}">
                <a16:creationId xmlns:a16="http://schemas.microsoft.com/office/drawing/2014/main" id="{96A16A7B-20CB-FDEC-5C13-C64C12279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EF336AE-F281-81BA-0224-BC35C58F6E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7D8222-1EBE-4B7B-AFB5-90F86B1C611D}" type="slidenum">
              <a:rPr lang="en-US" smtClean="0"/>
              <a:t>‹#›</a:t>
            </a:fld>
            <a:endParaRPr lang="en-US"/>
          </a:p>
        </p:txBody>
      </p:sp>
    </p:spTree>
    <p:extLst>
      <p:ext uri="{BB962C8B-B14F-4D97-AF65-F5344CB8AC3E}">
        <p14:creationId xmlns:p14="http://schemas.microsoft.com/office/powerpoint/2010/main" val="544149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1BAF4D-A50A-3993-8920-CAFB3C2ECC81}"/>
              </a:ext>
            </a:extLst>
          </p:cNvPr>
          <p:cNvSpPr txBox="1"/>
          <p:nvPr/>
        </p:nvSpPr>
        <p:spPr>
          <a:xfrm>
            <a:off x="1206304" y="1097170"/>
            <a:ext cx="8669216" cy="923330"/>
          </a:xfrm>
          <a:prstGeom prst="rect">
            <a:avLst/>
          </a:prstGeom>
          <a:noFill/>
        </p:spPr>
        <p:txBody>
          <a:bodyPr wrap="square">
            <a:spAutoFit/>
          </a:bodyPr>
          <a:lstStyle/>
          <a:p>
            <a:pPr algn="l"/>
            <a:r>
              <a:rPr lang="en-US" b="1" i="0" dirty="0">
                <a:solidFill>
                  <a:srgbClr val="292929"/>
                </a:solidFill>
                <a:effectLst/>
                <a:latin typeface="sohne"/>
              </a:rPr>
              <a:t>Density-Based Spatial Clustering of Applications with Noise (DBSCAN)</a:t>
            </a:r>
          </a:p>
          <a:p>
            <a:pPr algn="l"/>
            <a:r>
              <a:rPr lang="en-US" b="0" i="0" dirty="0">
                <a:solidFill>
                  <a:srgbClr val="292929"/>
                </a:solidFill>
                <a:effectLst/>
                <a:latin typeface="charter"/>
              </a:rPr>
              <a:t>DBSCAN is a density-based clustered algorithm similar to mean-shift, but with a couple of notable advantages. Check out another fancy graphic below and let’s get started!</a:t>
            </a:r>
          </a:p>
        </p:txBody>
      </p:sp>
      <p:pic>
        <p:nvPicPr>
          <p:cNvPr id="2050" name="Picture 2">
            <a:extLst>
              <a:ext uri="{FF2B5EF4-FFF2-40B4-BE49-F238E27FC236}">
                <a16:creationId xmlns:a16="http://schemas.microsoft.com/office/drawing/2014/main" id="{44BAF676-BB00-67AE-98BD-54C315423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4027" y="2408507"/>
            <a:ext cx="6429375"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8377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E4719E-C982-3218-36C3-E5379CE9B208}"/>
              </a:ext>
            </a:extLst>
          </p:cNvPr>
          <p:cNvSpPr txBox="1"/>
          <p:nvPr/>
        </p:nvSpPr>
        <p:spPr>
          <a:xfrm>
            <a:off x="532227" y="1011933"/>
            <a:ext cx="11127545" cy="4247317"/>
          </a:xfrm>
          <a:prstGeom prst="rect">
            <a:avLst/>
          </a:prstGeom>
          <a:noFill/>
        </p:spPr>
        <p:txBody>
          <a:bodyPr wrap="square">
            <a:spAutoFit/>
          </a:bodyPr>
          <a:lstStyle/>
          <a:p>
            <a:pPr marL="342900" indent="-342900" algn="l">
              <a:buFont typeface="+mj-lt"/>
              <a:buAutoNum type="arabicPeriod"/>
            </a:pPr>
            <a:r>
              <a:rPr lang="en-US" b="0" i="0" dirty="0">
                <a:solidFill>
                  <a:srgbClr val="292929"/>
                </a:solidFill>
                <a:effectLst/>
                <a:latin typeface="charter"/>
              </a:rPr>
              <a:t>DBSCAN begins with an arbitrary starting data point that has not been visited. The neighborhood of this point is extracted using a distance epsilon ε (All points which are within the ε distance are neighborhood points).</a:t>
            </a:r>
          </a:p>
          <a:p>
            <a:pPr marL="342900" indent="-342900" algn="l">
              <a:buFont typeface="+mj-lt"/>
              <a:buAutoNum type="arabicPeriod"/>
            </a:pPr>
            <a:r>
              <a:rPr lang="en-US" b="0" i="0" dirty="0">
                <a:solidFill>
                  <a:srgbClr val="292929"/>
                </a:solidFill>
                <a:effectLst/>
                <a:latin typeface="charter"/>
              </a:rPr>
              <a:t>If there are a sufficient number of points (according to </a:t>
            </a:r>
            <a:r>
              <a:rPr lang="en-US" b="0" i="0" dirty="0" err="1">
                <a:solidFill>
                  <a:srgbClr val="292929"/>
                </a:solidFill>
                <a:effectLst/>
                <a:latin typeface="charter"/>
              </a:rPr>
              <a:t>minPoints</a:t>
            </a:r>
            <a:r>
              <a:rPr lang="en-US" b="0" i="0" dirty="0">
                <a:solidFill>
                  <a:srgbClr val="292929"/>
                </a:solidFill>
                <a:effectLst/>
                <a:latin typeface="charter"/>
              </a:rPr>
              <a:t>) within this neighborhood then the clustering process starts and the current data point becomes the first point in the new cluster. Otherwise, the point will be labeled as noise (later this noisy point might become the part of the cluster). In both cases that point is marked as “visited”.</a:t>
            </a:r>
          </a:p>
          <a:p>
            <a:pPr marL="342900" indent="-342900" algn="l">
              <a:buFont typeface="+mj-lt"/>
              <a:buAutoNum type="arabicPeriod"/>
            </a:pPr>
            <a:r>
              <a:rPr lang="en-US" b="0" i="0" dirty="0">
                <a:solidFill>
                  <a:srgbClr val="292929"/>
                </a:solidFill>
                <a:effectLst/>
                <a:latin typeface="charter"/>
              </a:rPr>
              <a:t>For this first point in the new cluster, the points within its ε distance neighborhood also become part of the same cluster. This procedure of making all points in the ε neighborhood belong to the same cluster is then repeated for all of the new points that have been just added to the cluster group.</a:t>
            </a:r>
          </a:p>
          <a:p>
            <a:pPr marL="342900" indent="-342900" algn="l">
              <a:buFont typeface="+mj-lt"/>
              <a:buAutoNum type="arabicPeriod"/>
            </a:pPr>
            <a:r>
              <a:rPr lang="en-US" b="0" i="0" dirty="0">
                <a:solidFill>
                  <a:srgbClr val="292929"/>
                </a:solidFill>
                <a:effectLst/>
                <a:latin typeface="charter"/>
              </a:rPr>
              <a:t>This process of steps 2 and 3 is repeated until all points in the cluster are determined </a:t>
            </a:r>
            <a:r>
              <a:rPr lang="en-US" b="0" i="0" dirty="0" err="1">
                <a:solidFill>
                  <a:srgbClr val="292929"/>
                </a:solidFill>
                <a:effectLst/>
                <a:latin typeface="charter"/>
              </a:rPr>
              <a:t>i.e</a:t>
            </a:r>
            <a:r>
              <a:rPr lang="en-US" b="0" i="0" dirty="0">
                <a:solidFill>
                  <a:srgbClr val="292929"/>
                </a:solidFill>
                <a:effectLst/>
                <a:latin typeface="charter"/>
              </a:rPr>
              <a:t> all points within the ε neighborhood of the cluster have been visited and labeled.</a:t>
            </a:r>
          </a:p>
          <a:p>
            <a:pPr marL="342900" indent="-342900" algn="l">
              <a:buFont typeface="+mj-lt"/>
              <a:buAutoNum type="arabicPeriod"/>
            </a:pPr>
            <a:r>
              <a:rPr lang="en-US" b="0" i="0" dirty="0">
                <a:solidFill>
                  <a:srgbClr val="292929"/>
                </a:solidFill>
                <a:effectLst/>
                <a:latin typeface="charter"/>
              </a:rPr>
              <a:t>Once we’re done with the current cluster, a new unvisited point is retrieved and processed, leading to the discovery of a further cluster or noise. This process repeats until all points are marked as visited. Since at the end of this all points have been visited, each point will have been marked as either belonging to a cluster or being noise.</a:t>
            </a:r>
          </a:p>
        </p:txBody>
      </p:sp>
    </p:spTree>
    <p:extLst>
      <p:ext uri="{BB962C8B-B14F-4D97-AF65-F5344CB8AC3E}">
        <p14:creationId xmlns:p14="http://schemas.microsoft.com/office/powerpoint/2010/main" val="1611788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306</Words>
  <Application>Microsoft Office PowerPoint</Application>
  <PresentationFormat>Widescreen</PresentationFormat>
  <Paragraphs>7</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charter</vt:lpstr>
      <vt:lpstr>sohne</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cp:revision>
  <dcterms:created xsi:type="dcterms:W3CDTF">2022-07-18T16:10:04Z</dcterms:created>
  <dcterms:modified xsi:type="dcterms:W3CDTF">2022-07-18T16:10:16Z</dcterms:modified>
</cp:coreProperties>
</file>