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9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7" r:id="rId4"/>
    <p:sldId id="269" r:id="rId5"/>
    <p:sldId id="266" r:id="rId6"/>
    <p:sldId id="270" r:id="rId7"/>
    <p:sldId id="268" r:id="rId8"/>
    <p:sldId id="271" r:id="rId9"/>
    <p:sldId id="272" r:id="rId10"/>
    <p:sldId id="273" r:id="rId11"/>
    <p:sldId id="265" r:id="rId12"/>
    <p:sldId id="274" r:id="rId13"/>
    <p:sldId id="264" r:id="rId14"/>
    <p:sldId id="263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11" r:id="rId41"/>
    <p:sldId id="312" r:id="rId42"/>
    <p:sldId id="313" r:id="rId43"/>
    <p:sldId id="314" r:id="rId44"/>
    <p:sldId id="315" r:id="rId45"/>
    <p:sldId id="316" r:id="rId46"/>
    <p:sldId id="317" r:id="rId47"/>
    <p:sldId id="318" r:id="rId48"/>
    <p:sldId id="319" r:id="rId49"/>
    <p:sldId id="320" r:id="rId50"/>
    <p:sldId id="321" r:id="rId51"/>
    <p:sldId id="322" r:id="rId52"/>
    <p:sldId id="323" r:id="rId53"/>
    <p:sldId id="324" r:id="rId54"/>
    <p:sldId id="325" r:id="rId55"/>
    <p:sldId id="326" r:id="rId56"/>
    <p:sldId id="327" r:id="rId57"/>
    <p:sldId id="328" r:id="rId58"/>
    <p:sldId id="329" r:id="rId59"/>
    <p:sldId id="330" r:id="rId60"/>
    <p:sldId id="331" r:id="rId61"/>
    <p:sldId id="332" r:id="rId62"/>
    <p:sldId id="333" r:id="rId63"/>
    <p:sldId id="334" r:id="rId64"/>
    <p:sldId id="335" r:id="rId65"/>
    <p:sldId id="336" r:id="rId66"/>
    <p:sldId id="337" r:id="rId67"/>
    <p:sldId id="338" r:id="rId68"/>
    <p:sldId id="339" r:id="rId69"/>
    <p:sldId id="340" r:id="rId70"/>
    <p:sldId id="341" r:id="rId71"/>
    <p:sldId id="342" r:id="rId72"/>
    <p:sldId id="343" r:id="rId73"/>
    <p:sldId id="344" r:id="rId74"/>
    <p:sldId id="345" r:id="rId75"/>
    <p:sldId id="346" r:id="rId76"/>
    <p:sldId id="347" r:id="rId77"/>
    <p:sldId id="348" r:id="rId78"/>
    <p:sldId id="349" r:id="rId79"/>
    <p:sldId id="350" r:id="rId80"/>
    <p:sldId id="351" r:id="rId81"/>
    <p:sldId id="352" r:id="rId82"/>
    <p:sldId id="353" r:id="rId83"/>
    <p:sldId id="354" r:id="rId84"/>
    <p:sldId id="355" r:id="rId85"/>
    <p:sldId id="356" r:id="rId86"/>
    <p:sldId id="357" r:id="rId87"/>
    <p:sldId id="358" r:id="rId88"/>
    <p:sldId id="359" r:id="rId89"/>
    <p:sldId id="360" r:id="rId90"/>
    <p:sldId id="361" r:id="rId91"/>
    <p:sldId id="362" r:id="rId92"/>
    <p:sldId id="363" r:id="rId93"/>
    <p:sldId id="364" r:id="rId94"/>
    <p:sldId id="365" r:id="rId95"/>
    <p:sldId id="366" r:id="rId96"/>
    <p:sldId id="367" r:id="rId97"/>
    <p:sldId id="368" r:id="rId98"/>
    <p:sldId id="369" r:id="rId99"/>
    <p:sldId id="370" r:id="rId100"/>
    <p:sldId id="371" r:id="rId101"/>
    <p:sldId id="372" r:id="rId102"/>
    <p:sldId id="373" r:id="rId103"/>
    <p:sldId id="374" r:id="rId104"/>
    <p:sldId id="375" r:id="rId105"/>
    <p:sldId id="376" r:id="rId106"/>
    <p:sldId id="377" r:id="rId107"/>
    <p:sldId id="378" r:id="rId108"/>
    <p:sldId id="379" r:id="rId109"/>
    <p:sldId id="380" r:id="rId110"/>
    <p:sldId id="381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27-Mar-25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27-Mar-25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27-Mar-25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27-Mar-25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27-Mar-25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27-Mar-25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27-Mar-25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Deep Learning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 to Deep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 </a:t>
            </a:r>
            <a:r>
              <a:rPr lang="en-US" dirty="0" smtClean="0"/>
              <a:t>Understand major trends driving the rise of deep learning.</a:t>
            </a:r>
          </a:p>
          <a:p>
            <a:pPr lvl="1"/>
            <a:r>
              <a:rPr lang="en-US" dirty="0" smtClean="0"/>
              <a:t>Applications include computer vision, speech recognition, NLP, recommendation systems.</a:t>
            </a:r>
          </a:p>
          <a:p>
            <a:pPr lvl="1"/>
            <a:r>
              <a:rPr lang="en-US" dirty="0" smtClean="0"/>
              <a:t>Deep learning enables building AI systems not previously possible.</a:t>
            </a:r>
          </a:p>
          <a:p>
            <a:pPr lvl="1"/>
            <a:r>
              <a:rPr lang="en-US" dirty="0" smtClean="0"/>
              <a:t>Deep learning is data-hungry and computationally intensive. </a:t>
            </a:r>
            <a:r>
              <a:rPr lang="en-US" b="1" dirty="0" smtClean="0"/>
              <a:t>Neural Networks Overview</a:t>
            </a:r>
            <a:endParaRPr lang="en-US" dirty="0" smtClean="0"/>
          </a:p>
          <a:p>
            <a:pPr lvl="1"/>
            <a:r>
              <a:rPr lang="en-US" dirty="0" smtClean="0"/>
              <a:t>Neural Network = group of neurons that process data through layers.</a:t>
            </a:r>
          </a:p>
          <a:p>
            <a:pPr lvl="1"/>
            <a:r>
              <a:rPr lang="en-US" dirty="0" smtClean="0"/>
              <a:t>Components: input layer, hidden layer(s), output layer.</a:t>
            </a:r>
          </a:p>
          <a:p>
            <a:pPr lvl="1"/>
            <a:r>
              <a:rPr lang="en-US" dirty="0" smtClean="0"/>
              <a:t>Uses activation functions to introduce non-linearity.</a:t>
            </a:r>
          </a:p>
          <a:p>
            <a:pPr lvl="1"/>
            <a:r>
              <a:rPr lang="en-US" dirty="0" smtClean="0"/>
              <a:t>The model learns weights to map input (X) to output (Y).</a:t>
            </a:r>
          </a:p>
          <a:p>
            <a:pPr lvl="1"/>
            <a:r>
              <a:rPr lang="en-US" dirty="0" smtClean="0"/>
              <a:t>Supports supervised and unsupervised learning.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Neural Network Basics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1"/>
            <a:r>
              <a:rPr lang="en-US" dirty="0" smtClean="0"/>
              <a:t>Each neuron computes a weighted sum of inputs: z=</a:t>
            </a:r>
            <a:r>
              <a:rPr lang="en-US" dirty="0" err="1" smtClean="0"/>
              <a:t>wTx+bz</a:t>
            </a:r>
            <a:r>
              <a:rPr lang="en-US" dirty="0" smtClean="0"/>
              <a:t> = </a:t>
            </a:r>
            <a:r>
              <a:rPr lang="en-US" dirty="0" err="1" smtClean="0"/>
              <a:t>w^T</a:t>
            </a:r>
            <a:r>
              <a:rPr lang="en-US" dirty="0" smtClean="0"/>
              <a:t> x + b.</a:t>
            </a:r>
          </a:p>
          <a:p>
            <a:pPr lvl="1"/>
            <a:r>
              <a:rPr lang="en-US" dirty="0" err="1" smtClean="0"/>
              <a:t>Perceptron</a:t>
            </a:r>
            <a:r>
              <a:rPr lang="en-US" dirty="0" smtClean="0"/>
              <a:t> acts as a linear threshold classifier.</a:t>
            </a:r>
          </a:p>
          <a:p>
            <a:pPr lvl="1"/>
            <a:r>
              <a:rPr lang="en-US" dirty="0" smtClean="0"/>
              <a:t>Sigmoid </a:t>
            </a:r>
            <a:r>
              <a:rPr lang="en-US" dirty="0" err="1" smtClean="0"/>
              <a:t>smooths</a:t>
            </a:r>
            <a:r>
              <a:rPr lang="en-US" dirty="0" smtClean="0"/>
              <a:t> the binary nature, acting like logistic regression.</a:t>
            </a:r>
          </a:p>
          <a:p>
            <a:pPr lvl="1"/>
            <a:r>
              <a:rPr lang="en-US" dirty="0" err="1" smtClean="0"/>
              <a:t>ReLU</a:t>
            </a:r>
            <a:r>
              <a:rPr lang="en-US" dirty="0" smtClean="0"/>
              <a:t> avoids saturation and speeds up convergence.</a:t>
            </a:r>
          </a:p>
          <a:p>
            <a:pPr lvl="1"/>
            <a:r>
              <a:rPr lang="en-US" dirty="0" smtClean="0"/>
              <a:t>Hidden layers extract abstract features layer by layer.</a:t>
            </a:r>
          </a:p>
          <a:p>
            <a:pPr lvl="1"/>
            <a:r>
              <a:rPr lang="en-US" dirty="0" smtClean="0"/>
              <a:t>Training involves weight updates using loss gradients.</a:t>
            </a:r>
          </a:p>
          <a:p>
            <a:r>
              <a:rPr lang="en-US" b="1" dirty="0" smtClean="0"/>
              <a:t>Logistic Regression</a:t>
            </a:r>
          </a:p>
          <a:p>
            <a:pPr lvl="1"/>
            <a:r>
              <a:rPr lang="en-US" dirty="0" smtClean="0"/>
              <a:t>Binary classification using sigmoid activation.</a:t>
            </a:r>
          </a:p>
          <a:p>
            <a:pPr lvl="1"/>
            <a:r>
              <a:rPr lang="en-US" dirty="0" smtClean="0"/>
              <a:t>Hypothesis function: y^=</a:t>
            </a:r>
            <a:r>
              <a:rPr lang="el-GR" dirty="0" smtClean="0"/>
              <a:t>σ(</a:t>
            </a:r>
            <a:r>
              <a:rPr lang="en-US" dirty="0" err="1" smtClean="0"/>
              <a:t>wTx+b</a:t>
            </a:r>
            <a:r>
              <a:rPr lang="en-US" dirty="0" smtClean="0"/>
              <a:t>)\hat{y} = \sigma(</a:t>
            </a:r>
            <a:r>
              <a:rPr lang="en-US" dirty="0" err="1" smtClean="0"/>
              <a:t>w^T</a:t>
            </a:r>
            <a:r>
              <a:rPr lang="en-US" dirty="0" smtClean="0"/>
              <a:t> x + b).</a:t>
            </a:r>
          </a:p>
          <a:p>
            <a:pPr lvl="1"/>
            <a:r>
              <a:rPr lang="en-US" dirty="0" smtClean="0"/>
              <a:t>Loss: cross-entropy loss L=−[</a:t>
            </a:r>
            <a:r>
              <a:rPr lang="en-US" dirty="0" err="1" smtClean="0"/>
              <a:t>ylog</a:t>
            </a:r>
            <a:r>
              <a:rPr lang="en-US" dirty="0" smtClean="0"/>
              <a:t>⁡(y^)+(1−y)log⁡(1−y^)]L = -[y \log(\hat{y}) + (1-y) \log(1 - \hat{y})].</a:t>
            </a:r>
          </a:p>
          <a:p>
            <a:pPr lvl="1"/>
            <a:r>
              <a:rPr lang="en-US" dirty="0" smtClean="0"/>
              <a:t>Cost: J(</a:t>
            </a:r>
            <a:r>
              <a:rPr lang="en-US" dirty="0" err="1" smtClean="0"/>
              <a:t>w,b</a:t>
            </a:r>
            <a:r>
              <a:rPr lang="en-US" dirty="0" smtClean="0"/>
              <a:t>)=1m∑i=1mL(y^(i),y(i))J(w, b) = \</a:t>
            </a:r>
            <a:r>
              <a:rPr lang="en-US" dirty="0" err="1" smtClean="0"/>
              <a:t>frac</a:t>
            </a:r>
            <a:r>
              <a:rPr lang="en-US" dirty="0" smtClean="0"/>
              <a:t>{1}{m} \sum_{i=1}^m L(\hat{y}^{(i)}, y^{(i)}).</a:t>
            </a:r>
          </a:p>
          <a:p>
            <a:pPr lvl="1"/>
            <a:r>
              <a:rPr lang="en-US" dirty="0" smtClean="0"/>
              <a:t>Optimization via gradient descent to minimize cost.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Forward &amp; Backward Propagation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 Forward Propagation</a:t>
            </a:r>
            <a:endParaRPr lang="en-US" dirty="0" smtClean="0"/>
          </a:p>
          <a:p>
            <a:pPr lvl="1"/>
            <a:r>
              <a:rPr lang="en-US" dirty="0" smtClean="0"/>
              <a:t>Z = W.X + b</a:t>
            </a:r>
          </a:p>
          <a:p>
            <a:pPr lvl="1"/>
            <a:r>
              <a:rPr lang="en-US" dirty="0" smtClean="0"/>
              <a:t>A = Activation(Z)</a:t>
            </a:r>
          </a:p>
          <a:p>
            <a:pPr lvl="1"/>
            <a:r>
              <a:rPr lang="en-US" dirty="0" smtClean="0"/>
              <a:t>Process continues layer by layer to final prediction. </a:t>
            </a:r>
            <a:r>
              <a:rPr lang="en-US" b="1" dirty="0" smtClean="0"/>
              <a:t>Backward Propagation</a:t>
            </a:r>
            <a:endParaRPr lang="en-US" dirty="0" smtClean="0"/>
          </a:p>
          <a:p>
            <a:pPr lvl="1"/>
            <a:r>
              <a:rPr lang="en-US" dirty="0" smtClean="0"/>
              <a:t>Compute derivatives ∂</a:t>
            </a:r>
            <a:r>
              <a:rPr lang="en-US" dirty="0" err="1" smtClean="0"/>
              <a:t>J∂W,∂J∂b</a:t>
            </a:r>
            <a:r>
              <a:rPr lang="en-US" dirty="0" smtClean="0"/>
              <a:t>\</a:t>
            </a:r>
            <a:r>
              <a:rPr lang="en-US" dirty="0" err="1" smtClean="0"/>
              <a:t>frac</a:t>
            </a:r>
            <a:r>
              <a:rPr lang="en-US" dirty="0" smtClean="0"/>
              <a:t>{\partial J}{\partial W}, \</a:t>
            </a:r>
            <a:r>
              <a:rPr lang="en-US" dirty="0" err="1" smtClean="0"/>
              <a:t>frac</a:t>
            </a:r>
            <a:r>
              <a:rPr lang="en-US" dirty="0" smtClean="0"/>
              <a:t>{\partial J}{\partial b}.</a:t>
            </a:r>
          </a:p>
          <a:p>
            <a:pPr lvl="1"/>
            <a:r>
              <a:rPr lang="en-US" dirty="0" smtClean="0"/>
              <a:t>Uses chain rule for multi-layer derivatives.</a:t>
            </a:r>
          </a:p>
          <a:p>
            <a:pPr lvl="1"/>
            <a:r>
              <a:rPr lang="en-US" dirty="0" smtClean="0"/>
              <a:t>Updates: W:=W−</a:t>
            </a:r>
            <a:r>
              <a:rPr lang="el-GR" dirty="0" smtClean="0"/>
              <a:t>α∂</a:t>
            </a:r>
            <a:r>
              <a:rPr lang="en-US" dirty="0" smtClean="0"/>
              <a:t>J∂WW := W - \alpha \</a:t>
            </a:r>
            <a:r>
              <a:rPr lang="en-US" dirty="0" err="1" smtClean="0"/>
              <a:t>frac</a:t>
            </a:r>
            <a:r>
              <a:rPr lang="en-US" dirty="0" smtClean="0"/>
              <a:t>{\partial J}{\partial W}, b:=b−</a:t>
            </a:r>
            <a:r>
              <a:rPr lang="el-GR" dirty="0" smtClean="0"/>
              <a:t>α∂</a:t>
            </a:r>
            <a:r>
              <a:rPr lang="en-US" dirty="0" err="1" smtClean="0"/>
              <a:t>J∂bb</a:t>
            </a:r>
            <a:r>
              <a:rPr lang="en-US" dirty="0" smtClean="0"/>
              <a:t> := b - \alpha \</a:t>
            </a:r>
            <a:r>
              <a:rPr lang="en-US" dirty="0" err="1" smtClean="0"/>
              <a:t>frac</a:t>
            </a:r>
            <a:r>
              <a:rPr lang="en-US" dirty="0" smtClean="0"/>
              <a:t>{\partial J}{\partial b}.</a:t>
            </a:r>
          </a:p>
          <a:p>
            <a:pPr lvl="1"/>
            <a:r>
              <a:rPr lang="en-US" dirty="0" smtClean="0"/>
              <a:t>Basis of learning in deep networks.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Activation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b="1" dirty="0" smtClean="0"/>
              <a:t>Sigmoid</a:t>
            </a:r>
            <a:r>
              <a:rPr lang="en-US" dirty="0" smtClean="0"/>
              <a:t>: </a:t>
            </a:r>
            <a:r>
              <a:rPr lang="el-GR" dirty="0" smtClean="0"/>
              <a:t>σ(</a:t>
            </a:r>
            <a:r>
              <a:rPr lang="en-US" dirty="0" smtClean="0"/>
              <a:t>z)=11+e−z\sigma(z) = \</a:t>
            </a:r>
            <a:r>
              <a:rPr lang="en-US" dirty="0" err="1" smtClean="0"/>
              <a:t>frac</a:t>
            </a:r>
            <a:r>
              <a:rPr lang="en-US" dirty="0" smtClean="0"/>
              <a:t>{1}{1 + e^{-z}}, range [0,1], for binary output.</a:t>
            </a:r>
          </a:p>
          <a:p>
            <a:pPr lvl="1"/>
            <a:r>
              <a:rPr lang="en-US" b="1" dirty="0" err="1" smtClean="0"/>
              <a:t>Tanh</a:t>
            </a:r>
            <a:r>
              <a:rPr lang="en-US" dirty="0" smtClean="0"/>
              <a:t>: </a:t>
            </a:r>
            <a:r>
              <a:rPr lang="en-US" dirty="0" err="1" smtClean="0"/>
              <a:t>tanh</a:t>
            </a:r>
            <a:r>
              <a:rPr lang="en-US" dirty="0" smtClean="0"/>
              <a:t>⁡(z)=</a:t>
            </a:r>
            <a:r>
              <a:rPr lang="en-US" dirty="0" err="1" smtClean="0"/>
              <a:t>ez</a:t>
            </a:r>
            <a:r>
              <a:rPr lang="en-US" dirty="0" smtClean="0"/>
              <a:t>−e−</a:t>
            </a:r>
            <a:r>
              <a:rPr lang="en-US" dirty="0" err="1" smtClean="0"/>
              <a:t>zez</a:t>
            </a:r>
            <a:r>
              <a:rPr lang="en-US" dirty="0" smtClean="0"/>
              <a:t>+e−z\</a:t>
            </a:r>
            <a:r>
              <a:rPr lang="en-US" dirty="0" err="1" smtClean="0"/>
              <a:t>tanh</a:t>
            </a:r>
            <a:r>
              <a:rPr lang="en-US" dirty="0" smtClean="0"/>
              <a:t>(z) = \</a:t>
            </a:r>
            <a:r>
              <a:rPr lang="en-US" dirty="0" err="1" smtClean="0"/>
              <a:t>frac</a:t>
            </a:r>
            <a:r>
              <a:rPr lang="en-US" dirty="0" smtClean="0"/>
              <a:t>{</a:t>
            </a:r>
            <a:r>
              <a:rPr lang="en-US" dirty="0" err="1" smtClean="0"/>
              <a:t>e^z</a:t>
            </a:r>
            <a:r>
              <a:rPr lang="en-US" dirty="0" smtClean="0"/>
              <a:t> - e^{-z}}{</a:t>
            </a:r>
            <a:r>
              <a:rPr lang="en-US" dirty="0" err="1" smtClean="0"/>
              <a:t>e^z</a:t>
            </a:r>
            <a:r>
              <a:rPr lang="en-US" dirty="0" smtClean="0"/>
              <a:t> + e^{-z}}, range [-1,1], better for hidden layers.</a:t>
            </a:r>
          </a:p>
          <a:p>
            <a:pPr lvl="1"/>
            <a:r>
              <a:rPr lang="en-US" b="1" dirty="0" err="1" smtClean="0"/>
              <a:t>ReLU</a:t>
            </a:r>
            <a:r>
              <a:rPr lang="en-US" dirty="0" smtClean="0"/>
              <a:t>: f(z)=max⁡(0,z)f(z) = \max(0,z), efficient and commonly used.</a:t>
            </a:r>
          </a:p>
          <a:p>
            <a:r>
              <a:rPr lang="en-US" b="1" dirty="0" smtClean="0"/>
              <a:t>Leaky </a:t>
            </a:r>
            <a:r>
              <a:rPr lang="en-US" b="1" dirty="0" err="1" smtClean="0"/>
              <a:t>ReLU</a:t>
            </a:r>
            <a:r>
              <a:rPr lang="en-US" dirty="0" smtClean="0"/>
              <a:t>: f(z)=max⁡(0.01z,z)f(z) = \max(0.01z, z), avoids dying neuron problem.</a:t>
            </a:r>
          </a:p>
          <a:p>
            <a:r>
              <a:rPr lang="en-US" dirty="0" smtClean="0"/>
              <a:t>Proper choice improves learning efficiency and convergence.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Shallow </a:t>
            </a:r>
            <a:r>
              <a:rPr lang="en-US" b="1" dirty="0" err="1" smtClean="0"/>
              <a:t>vs</a:t>
            </a:r>
            <a:r>
              <a:rPr lang="en-US" b="1" dirty="0" smtClean="0"/>
              <a:t> Deep Networks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Shallow network: 1-2 hidden layers, suitable for simple tasks.</a:t>
            </a:r>
          </a:p>
          <a:p>
            <a:r>
              <a:rPr lang="en-US" dirty="0" smtClean="0"/>
              <a:t>Deep network: 3+ layers, better at complex representations.</a:t>
            </a:r>
          </a:p>
          <a:p>
            <a:r>
              <a:rPr lang="en-US" dirty="0" smtClean="0"/>
              <a:t>Deep networks learn hierarchical features (e.g., edges → objects).</a:t>
            </a:r>
          </a:p>
          <a:p>
            <a:r>
              <a:rPr lang="en-US" dirty="0" smtClean="0"/>
              <a:t>More layers = more abstraction, but needs more data and tuning.</a:t>
            </a:r>
          </a:p>
          <a:p>
            <a:r>
              <a:rPr lang="en-US" dirty="0" smtClean="0"/>
              <a:t>Techniques:</a:t>
            </a:r>
          </a:p>
          <a:p>
            <a:pPr lvl="1"/>
            <a:r>
              <a:rPr lang="en-US" dirty="0" smtClean="0"/>
              <a:t>Grid search</a:t>
            </a:r>
          </a:p>
          <a:p>
            <a:pPr lvl="1"/>
            <a:r>
              <a:rPr lang="en-US" dirty="0" smtClean="0"/>
              <a:t>Random search</a:t>
            </a:r>
          </a:p>
          <a:p>
            <a:pPr lvl="1"/>
            <a:r>
              <a:rPr lang="en-US" dirty="0" smtClean="0"/>
              <a:t>Coarse-to-fine tuning</a:t>
            </a:r>
          </a:p>
          <a:p>
            <a:r>
              <a:rPr lang="en-US" dirty="0" smtClean="0"/>
              <a:t>Use log-scale for learning rate, beta, etc.</a:t>
            </a:r>
          </a:p>
          <a:p>
            <a:r>
              <a:rPr lang="en-US" dirty="0" smtClean="0"/>
              <a:t>Babysitting </a:t>
            </a:r>
            <a:r>
              <a:rPr lang="en-US" dirty="0" err="1" smtClean="0"/>
              <a:t>vs</a:t>
            </a:r>
            <a:r>
              <a:rPr lang="en-US" dirty="0" smtClean="0"/>
              <a:t> Caviar approach for experimentation.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Vectorization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</a:t>
            </a:r>
          </a:p>
          <a:p>
            <a:r>
              <a:rPr lang="en-US" dirty="0" smtClean="0"/>
              <a:t>Replacing loops with matrix operations using NumPy.</a:t>
            </a:r>
          </a:p>
          <a:p>
            <a:r>
              <a:rPr lang="en-US" dirty="0" smtClean="0"/>
              <a:t>Speeds up computation using SIMD and GPU parallelism.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dirty="0" smtClean="0"/>
              <a:t>Z=</a:t>
            </a:r>
            <a:r>
              <a:rPr lang="en-US" dirty="0" err="1" smtClean="0"/>
              <a:t>WTX+bZ</a:t>
            </a:r>
            <a:r>
              <a:rPr lang="en-US" dirty="0" smtClean="0"/>
              <a:t> = W^T X + b (broadcasting bb).</a:t>
            </a:r>
          </a:p>
          <a:p>
            <a:pPr lvl="1"/>
            <a:r>
              <a:rPr lang="en-US" dirty="0" smtClean="0"/>
              <a:t>A=</a:t>
            </a:r>
            <a:r>
              <a:rPr lang="el-GR" dirty="0" smtClean="0"/>
              <a:t>σ(</a:t>
            </a:r>
            <a:r>
              <a:rPr lang="en-US" dirty="0" smtClean="0"/>
              <a:t>Z)A = \sigma(Z)</a:t>
            </a:r>
          </a:p>
          <a:p>
            <a:pPr lvl="1"/>
            <a:r>
              <a:rPr lang="en-US" dirty="0" err="1" smtClean="0"/>
              <a:t>dW</a:t>
            </a:r>
            <a:r>
              <a:rPr lang="en-US" dirty="0" smtClean="0"/>
              <a:t>=1mX(</a:t>
            </a:r>
            <a:r>
              <a:rPr lang="en-US" dirty="0" err="1" smtClean="0"/>
              <a:t>dZ</a:t>
            </a:r>
            <a:r>
              <a:rPr lang="en-US" dirty="0" smtClean="0"/>
              <a:t>)</a:t>
            </a:r>
            <a:r>
              <a:rPr lang="en-US" dirty="0" err="1" smtClean="0"/>
              <a:t>TdW</a:t>
            </a:r>
            <a:r>
              <a:rPr lang="en-US" dirty="0" smtClean="0"/>
              <a:t> = \</a:t>
            </a:r>
            <a:r>
              <a:rPr lang="en-US" dirty="0" err="1" smtClean="0"/>
              <a:t>frac</a:t>
            </a:r>
            <a:r>
              <a:rPr lang="en-US" dirty="0" smtClean="0"/>
              <a:t>{1}{m} X(</a:t>
            </a:r>
            <a:r>
              <a:rPr lang="en-US" dirty="0" err="1" smtClean="0"/>
              <a:t>dZ</a:t>
            </a:r>
            <a:r>
              <a:rPr lang="en-US" dirty="0" smtClean="0"/>
              <a:t>)^T</a:t>
            </a:r>
          </a:p>
          <a:p>
            <a:r>
              <a:rPr lang="en-US" dirty="0" smtClean="0"/>
              <a:t>Crucial for scaling deep learning models.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Regularization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Prevents overfitting and improves generalization.</a:t>
            </a:r>
          </a:p>
          <a:p>
            <a:r>
              <a:rPr lang="en-US" b="1" dirty="0" smtClean="0"/>
              <a:t>L2 Regularization</a:t>
            </a:r>
            <a:endParaRPr lang="en-US" dirty="0" smtClean="0"/>
          </a:p>
          <a:p>
            <a:r>
              <a:rPr lang="en-US" dirty="0" smtClean="0"/>
              <a:t>Adds </a:t>
            </a:r>
            <a:r>
              <a:rPr lang="el-GR" dirty="0" smtClean="0"/>
              <a:t>λ2</a:t>
            </a:r>
            <a:r>
              <a:rPr lang="en-US" dirty="0" smtClean="0"/>
              <a:t>m∑W2\</a:t>
            </a:r>
            <a:r>
              <a:rPr lang="en-US" dirty="0" err="1" smtClean="0"/>
              <a:t>frac</a:t>
            </a:r>
            <a:r>
              <a:rPr lang="en-US" dirty="0" smtClean="0"/>
              <a:t>{\lambda}{2m} \sum W^2 to cost function.</a:t>
            </a:r>
          </a:p>
          <a:p>
            <a:r>
              <a:rPr lang="en-US" dirty="0" smtClean="0"/>
              <a:t>Encourages smaller weights (weight decay).</a:t>
            </a:r>
          </a:p>
          <a:p>
            <a:r>
              <a:rPr lang="en-US" b="1" dirty="0" smtClean="0"/>
              <a:t>Dropout Regularization</a:t>
            </a:r>
            <a:endParaRPr lang="en-US" dirty="0" smtClean="0"/>
          </a:p>
          <a:p>
            <a:r>
              <a:rPr lang="en-US" dirty="0" smtClean="0"/>
              <a:t>Randomly drops units during training.</a:t>
            </a:r>
          </a:p>
          <a:p>
            <a:r>
              <a:rPr lang="en-US" dirty="0" smtClean="0"/>
              <a:t>Forces model to not rely on specific neurons.</a:t>
            </a:r>
          </a:p>
          <a:p>
            <a:r>
              <a:rPr lang="en-US" dirty="0" smtClean="0"/>
              <a:t>Dropout only used during training, not at test time.</a:t>
            </a:r>
          </a:p>
          <a:p>
            <a:r>
              <a:rPr lang="en-US" b="1" dirty="0" smtClean="0"/>
              <a:t>Other Methods</a:t>
            </a:r>
            <a:endParaRPr lang="en-US" dirty="0" smtClean="0"/>
          </a:p>
          <a:p>
            <a:r>
              <a:rPr lang="en-US" dirty="0" smtClean="0"/>
              <a:t>Data Augmentation</a:t>
            </a:r>
          </a:p>
          <a:p>
            <a:r>
              <a:rPr lang="en-US" dirty="0" smtClean="0"/>
              <a:t>Early Stopping</a:t>
            </a:r>
          </a:p>
          <a:p>
            <a:r>
              <a:rPr lang="en-US" dirty="0" smtClean="0"/>
              <a:t>Model Ensembles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Optimization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 </a:t>
            </a:r>
          </a:p>
          <a:p>
            <a:r>
              <a:rPr lang="en-US" b="1" dirty="0" smtClean="0"/>
              <a:t>Gradient Descent</a:t>
            </a:r>
            <a:r>
              <a:rPr lang="en-US" dirty="0" smtClean="0"/>
              <a:t>: Basic update rule using gradients.</a:t>
            </a:r>
          </a:p>
          <a:p>
            <a:r>
              <a:rPr lang="en-US" b="1" dirty="0" smtClean="0"/>
              <a:t>Stochastic Gradient Descent (SGD)</a:t>
            </a:r>
            <a:r>
              <a:rPr lang="en-US" dirty="0" smtClean="0"/>
              <a:t>: Updates on each example.</a:t>
            </a:r>
          </a:p>
          <a:p>
            <a:r>
              <a:rPr lang="en-US" b="1" dirty="0" smtClean="0"/>
              <a:t>Mini-Batch GD</a:t>
            </a:r>
            <a:r>
              <a:rPr lang="en-US" dirty="0" smtClean="0"/>
              <a:t>: Combines speed and accuracy.</a:t>
            </a:r>
          </a:p>
          <a:p>
            <a:r>
              <a:rPr lang="en-US" b="1" dirty="0" smtClean="0"/>
              <a:t>Momentum</a:t>
            </a:r>
            <a:r>
              <a:rPr lang="en-US" dirty="0" smtClean="0"/>
              <a:t>: Uses exponentially weighted average of gradients.</a:t>
            </a:r>
          </a:p>
          <a:p>
            <a:r>
              <a:rPr lang="en-US" b="1" dirty="0" err="1" smtClean="0"/>
              <a:t>RMSProp</a:t>
            </a:r>
            <a:r>
              <a:rPr lang="en-US" dirty="0" smtClean="0"/>
              <a:t>: Uses squared gradient averages for adaptive learning rate.</a:t>
            </a:r>
          </a:p>
          <a:p>
            <a:r>
              <a:rPr lang="en-US" b="1" dirty="0" smtClean="0"/>
              <a:t>Adam</a:t>
            </a:r>
            <a:r>
              <a:rPr lang="en-US" dirty="0" smtClean="0"/>
              <a:t>: Combines Momentum + </a:t>
            </a:r>
            <a:r>
              <a:rPr lang="en-US" dirty="0" err="1" smtClean="0"/>
              <a:t>RMSProp</a:t>
            </a:r>
            <a:r>
              <a:rPr lang="en-US" dirty="0" smtClean="0"/>
              <a:t>; widely used.</a:t>
            </a:r>
          </a:p>
          <a:p>
            <a:r>
              <a:rPr lang="en-US" dirty="0" smtClean="0"/>
              <a:t>Learning rate decay helps fine-tune convergence.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Hyperparameter Tuning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Hyperparameters</a:t>
            </a:r>
            <a:r>
              <a:rPr lang="en-US" dirty="0" smtClean="0"/>
              <a:t>: learning rate, layers, units, batch size, epochs, dropout rate.</a:t>
            </a:r>
          </a:p>
          <a:p>
            <a:r>
              <a:rPr lang="en-US" dirty="0" smtClean="0"/>
              <a:t>Use dev set for tuning (e.g., 60/20/20 split).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Batch Normalization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Normalizes layer inputs to zero mean and unit variance.</a:t>
            </a:r>
          </a:p>
          <a:p>
            <a:r>
              <a:rPr lang="en-US" dirty="0" smtClean="0"/>
              <a:t>Applied to mini-batches: stabilizes and speeds training.</a:t>
            </a:r>
          </a:p>
          <a:p>
            <a:r>
              <a:rPr lang="en-US" dirty="0" smtClean="0"/>
              <a:t>Added after linear transform but before activation.</a:t>
            </a:r>
          </a:p>
          <a:p>
            <a:r>
              <a:rPr lang="en-US" dirty="0" smtClean="0"/>
              <a:t>Parameters </a:t>
            </a:r>
            <a:r>
              <a:rPr lang="el-GR" dirty="0" smtClean="0"/>
              <a:t>γ\</a:t>
            </a:r>
            <a:r>
              <a:rPr lang="en-US" dirty="0" smtClean="0"/>
              <a:t>gamma and </a:t>
            </a:r>
            <a:r>
              <a:rPr lang="el-GR" dirty="0" smtClean="0"/>
              <a:t>β\</a:t>
            </a:r>
            <a:r>
              <a:rPr lang="en-US" dirty="0" smtClean="0"/>
              <a:t>beta learned to allow rescaling.</a:t>
            </a:r>
          </a:p>
          <a:p>
            <a:r>
              <a:rPr lang="en-US" dirty="0" smtClean="0"/>
              <a:t>Acts like mild regularization.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Softmax</a:t>
            </a:r>
            <a:r>
              <a:rPr lang="en-US" b="1" dirty="0" smtClean="0"/>
              <a:t> &amp; Multiclass Classification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Softmax</a:t>
            </a:r>
            <a:r>
              <a:rPr lang="en-US" dirty="0" smtClean="0"/>
              <a:t> generalizes logistic regression to multi-class.</a:t>
            </a:r>
          </a:p>
          <a:p>
            <a:r>
              <a:rPr lang="en-US" dirty="0" smtClean="0"/>
              <a:t>Output vector of probabilities for each class.</a:t>
            </a:r>
          </a:p>
          <a:p>
            <a:r>
              <a:rPr lang="en-US" dirty="0" smtClean="0"/>
              <a:t>A[L]=</a:t>
            </a:r>
            <a:r>
              <a:rPr lang="en-US" dirty="0" err="1" smtClean="0"/>
              <a:t>eZ</a:t>
            </a:r>
            <a:r>
              <a:rPr lang="en-US" dirty="0" smtClean="0"/>
              <a:t>[L]∑</a:t>
            </a:r>
            <a:r>
              <a:rPr lang="en-US" dirty="0" err="1" smtClean="0"/>
              <a:t>eZ</a:t>
            </a:r>
            <a:r>
              <a:rPr lang="en-US" dirty="0" smtClean="0"/>
              <a:t>[L]A^{[L]} = \</a:t>
            </a:r>
            <a:r>
              <a:rPr lang="en-US" dirty="0" err="1" smtClean="0"/>
              <a:t>frac</a:t>
            </a:r>
            <a:r>
              <a:rPr lang="en-US" dirty="0" smtClean="0"/>
              <a:t>{e^{Z^{[L]}}}{\sum e^{Z^{[L]}}}</a:t>
            </a:r>
          </a:p>
          <a:p>
            <a:r>
              <a:rPr lang="en-US" dirty="0" smtClean="0"/>
              <a:t>Cost function: Cross-entropy over all classes.</a:t>
            </a:r>
          </a:p>
          <a:p>
            <a:r>
              <a:rPr lang="en-US" dirty="0" smtClean="0"/>
              <a:t>Use </a:t>
            </a:r>
            <a:r>
              <a:rPr lang="en-US" dirty="0" err="1" smtClean="0"/>
              <a:t>softmax</a:t>
            </a:r>
            <a:r>
              <a:rPr lang="en-US" dirty="0" smtClean="0"/>
              <a:t> activation + cross-entropy loss for multiclass.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TensorFlow Programming Basics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TensorFlow = framework for building and deploying DL models.</a:t>
            </a:r>
          </a:p>
          <a:p>
            <a:r>
              <a:rPr lang="en-US" dirty="0" smtClean="0"/>
              <a:t>Graph-based computation using sessions (v1) or eager execution (v2).</a:t>
            </a:r>
          </a:p>
          <a:p>
            <a:r>
              <a:rPr lang="en-US" dirty="0" smtClean="0"/>
              <a:t>Variables, placeholders, tensors.</a:t>
            </a:r>
          </a:p>
          <a:p>
            <a:r>
              <a:rPr lang="en-US" dirty="0" smtClean="0"/>
              <a:t>Optimizers: </a:t>
            </a:r>
            <a:r>
              <a:rPr lang="en-US" dirty="0" err="1" smtClean="0"/>
              <a:t>GradientDescent</a:t>
            </a:r>
            <a:r>
              <a:rPr lang="en-US" dirty="0" smtClean="0"/>
              <a:t>, Adam, etc.</a:t>
            </a:r>
          </a:p>
          <a:p>
            <a:r>
              <a:rPr lang="en-US" dirty="0" smtClean="0"/>
              <a:t>Common functions: </a:t>
            </a:r>
            <a:r>
              <a:rPr lang="en-US" dirty="0" err="1" smtClean="0"/>
              <a:t>tf.nn.softmax</a:t>
            </a:r>
            <a:r>
              <a:rPr lang="en-US" dirty="0" smtClean="0"/>
              <a:t>, </a:t>
            </a:r>
            <a:r>
              <a:rPr lang="en-US" dirty="0" err="1" smtClean="0"/>
              <a:t>tf.nn.relu</a:t>
            </a:r>
            <a:r>
              <a:rPr lang="en-US" dirty="0" smtClean="0"/>
              <a:t>, etc.</a:t>
            </a:r>
          </a:p>
          <a:p>
            <a:r>
              <a:rPr lang="en-US" dirty="0" err="1" smtClean="0"/>
              <a:t>Jupyter</a:t>
            </a:r>
            <a:r>
              <a:rPr lang="en-US" dirty="0" smtClean="0"/>
              <a:t> notebooks support TensorFlow seamlessly.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Practical Tips &amp; Summary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Normalize inputs for faster convergence.</a:t>
            </a:r>
          </a:p>
          <a:p>
            <a:r>
              <a:rPr lang="en-US" dirty="0" smtClean="0"/>
              <a:t>Initialize weights properly (He/Xavier Initialization).</a:t>
            </a:r>
          </a:p>
          <a:p>
            <a:r>
              <a:rPr lang="en-US" dirty="0" smtClean="0"/>
              <a:t>Monitor training </a:t>
            </a:r>
            <a:r>
              <a:rPr lang="en-US" dirty="0" err="1" smtClean="0"/>
              <a:t>vs</a:t>
            </a:r>
            <a:r>
              <a:rPr lang="en-US" dirty="0" smtClean="0"/>
              <a:t> dev set error.</a:t>
            </a:r>
          </a:p>
          <a:p>
            <a:r>
              <a:rPr lang="en-US" dirty="0" smtClean="0"/>
              <a:t>Avoid vanishing/exploding gradients with </a:t>
            </a:r>
            <a:r>
              <a:rPr lang="en-US" dirty="0" err="1" smtClean="0"/>
              <a:t>ReLU</a:t>
            </a:r>
            <a:r>
              <a:rPr lang="en-US" dirty="0" smtClean="0"/>
              <a:t>, batch norm.</a:t>
            </a:r>
          </a:p>
          <a:p>
            <a:r>
              <a:rPr lang="en-US" dirty="0" smtClean="0"/>
              <a:t>Train incrementally: logistic → shallow → deep.</a:t>
            </a:r>
          </a:p>
          <a:p>
            <a:r>
              <a:rPr lang="en-US" dirty="0" smtClean="0"/>
              <a:t>Use frameworks (TensorFlow, PyTorch) for production.</a:t>
            </a:r>
          </a:p>
          <a:p>
            <a:r>
              <a:rPr lang="en-US" dirty="0" smtClean="0"/>
              <a:t>This concludes the detailed deep learning notes module-wise.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Building </a:t>
            </a:r>
            <a:r>
              <a:rPr lang="en-US" dirty="0" smtClean="0"/>
              <a:t>blocks of deep learning</a:t>
            </a:r>
            <a:endParaRPr lang="en-US" dirty="0" smtClean="0"/>
          </a:p>
          <a:p>
            <a:pPr lvl="1"/>
            <a:r>
              <a:rPr dirty="0" smtClean="0"/>
              <a:t>functions</a:t>
            </a:r>
            <a:r>
              <a:rPr dirty="0"/>
              <a:t>, derivatives, and how they combine into neural networks.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a Function?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function is a transformation that maps inputs to outputs. In math: f(x) = x². In code: def f(x): return x*x.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Function Representations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Functions can be represented in three ways:</a:t>
            </a:r>
          </a:p>
          <a:p>
            <a:r>
              <a:t>1. Math notation</a:t>
            </a:r>
          </a:p>
          <a:p>
            <a:r>
              <a:t>2. Diagrams (x-y plots or boxes)</a:t>
            </a:r>
          </a:p>
          <a:p>
            <a:r>
              <a:t>3. Code (Python functions)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Example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f1(x) = x²</a:t>
            </a:r>
          </a:p>
          <a:p>
            <a:r>
              <a:t>f2(x) = max(x, 0)</a:t>
            </a:r>
          </a:p>
          <a:p>
            <a:r>
              <a:t>These functions transform inputs in simple but different ways.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Visualizing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Functions can be visualized on x-y planes or as data flow boxes—useful for understanding neural networks.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Functions in Code with NumPy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Using NumPy arrays allows for efficient numerical operations. Element-wise operations are intuitive and fast.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Functions in NumPy -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= np.array([1,2,3])</a:t>
            </a:r>
          </a:p>
          <a:p>
            <a:r>
              <a:t>b = np.array([4,5,6])</a:t>
            </a:r>
          </a:p>
          <a:p>
            <a:r>
              <a:t>a + b =&gt; [5 7 9]</a:t>
            </a:r>
          </a:p>
          <a:p>
            <a:r>
              <a:t>a * b =&gt; [4 10 18]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 to Derivatives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Derivatives describe how a function's output changes with its input. Mathematically, they are slopes of tangent lines.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Computing Derivatives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Approximate with:</a:t>
            </a:r>
          </a:p>
          <a:p>
            <a:r>
              <a:t>df/dx ≈ (f(x+Δ) - f(x-Δ)) / (2Δ)</a:t>
            </a:r>
          </a:p>
          <a:p>
            <a:r>
              <a:t>Used for numerical differentiation.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Visualizing Derivatives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Derivatives = slopes on the curve</a:t>
            </a:r>
          </a:p>
          <a:p>
            <a:r>
              <a:t>Alternative view: change in input = change in output * derivative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Derivative in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def deriv(func, input_):</a:t>
            </a:r>
          </a:p>
          <a:p>
            <a:r>
              <a:t>    return (func(input_+Δ) - func(input_-Δ)) / (2*Δ)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Nested Functions and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Nested functions pass output of one into another:</a:t>
            </a:r>
          </a:p>
          <a:p>
            <a:r>
              <a:t>If f1(x) = x² and f2(x) = sigmoid(x),</a:t>
            </a:r>
          </a:p>
          <a:p>
            <a:r>
              <a:t>Then f2(f1(x)) is a nested function.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Diagram of Nested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Think of nested functions as a chain of boxes:</a:t>
            </a:r>
          </a:p>
          <a:p>
            <a:r>
              <a:t>input → f1 → output1 → f2 → output2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Code for Nested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chain = [f1, f2]</a:t>
            </a:r>
          </a:p>
          <a:p>
            <a:r>
              <a:t>def chain_eval(chain, x):</a:t>
            </a:r>
          </a:p>
          <a:p>
            <a:r>
              <a:t>    return chain[1](chain[0](x))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Chain Rule - Intuition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To differentiate nested functions, multiply their derivatives:</a:t>
            </a:r>
          </a:p>
          <a:p>
            <a:r>
              <a:t>d/dx f2(f1(x)) = f2'(f1(x)) * f1'(x)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Chain Rule Example in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Use two functions: square and sigmoid</a:t>
            </a:r>
          </a:p>
          <a:p>
            <a:r>
              <a:t>Compute their derivatives and multiply element-wise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Triple Nested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For f3(f2(f1(x))), chain rule extends:</a:t>
            </a:r>
          </a:p>
          <a:p>
            <a:r>
              <a:t>d/dx = f3'(f2(f1(x))) * f2'(f1(x)) * f1'(x)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Forward and Backward Pass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Forward pass: compute intermediate values</a:t>
            </a:r>
          </a:p>
          <a:p>
            <a:r>
              <a:t>Backward pass: compute gradients from output back to input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Functions with Multiple Inputs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Some functions combine inputs before processing:</a:t>
            </a:r>
          </a:p>
          <a:p>
            <a:r>
              <a:t>f(x, y) = σ(x + y)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Computational 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Visual representation of operations:</a:t>
            </a:r>
          </a:p>
          <a:p>
            <a:r>
              <a:t>Inputs → Ops → Output</a:t>
            </a:r>
          </a:p>
          <a:p>
            <a:r>
              <a:t>Used to trace flow of data and gradients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Multiple Inputs in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def add_forward(x, y):</a:t>
            </a:r>
          </a:p>
          <a:p>
            <a:r>
              <a:t>    return sigma(x + y)</a:t>
            </a:r>
          </a:p>
          <a:p>
            <a:r>
              <a:t>Ensure shapes match for element-wise ops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Derivatives with Multiple Inputs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Each input has its own gradient:</a:t>
            </a:r>
          </a:p>
          <a:p>
            <a:r>
              <a:t>∂f/∂x = ∂σ/∂a * ∂a/∂x</a:t>
            </a:r>
          </a:p>
          <a:p>
            <a:r>
              <a:t>∂f/∂y = ∂σ/∂a * ∂a/∂y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Dot Product - Feature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Weighted sum of inputs:</a:t>
            </a:r>
          </a:p>
          <a:p>
            <a:r>
              <a:t>X = [x1 x2 ... xn], W = [w1 w2 ... wn]ᵀ</a:t>
            </a:r>
          </a:p>
          <a:p>
            <a:r>
              <a:t>Dot product = new feature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Diagram of Dot Product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Inputs and weights combine into one output:</a:t>
            </a:r>
          </a:p>
          <a:p>
            <a:r>
              <a:t>Each input contributes via a weight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Matrix Multiplication in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def matmul(X, W):</a:t>
            </a:r>
          </a:p>
          <a:p>
            <a:r>
              <a:t>    return np.dot(X, W)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Supervised Learning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Supervised learning involves training a model using labeled data.</a:t>
            </a:r>
          </a:p>
          <a:p>
            <a:r>
              <a:t>Goal: Learn a mapping from input features X to target labels Y.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of Supervised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Linear Regression</a:t>
            </a:r>
          </a:p>
          <a:p>
            <a:r>
              <a:t>• Logistic Regression</a:t>
            </a:r>
          </a:p>
          <a:p>
            <a:r>
              <a:t>• Decision Trees</a:t>
            </a:r>
          </a:p>
          <a:p>
            <a:r>
              <a:t>• Neural Networks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Linear Regression -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Linear regression predicts a continuous output:</a:t>
            </a:r>
          </a:p>
          <a:p>
            <a:r>
              <a:t>Y = wX + b</a:t>
            </a:r>
          </a:p>
          <a:p>
            <a:r>
              <a:t>Minimize the squared difference between prediction and actual output.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Training Linear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Steps:</a:t>
            </a:r>
          </a:p>
          <a:p>
            <a:r>
              <a:t>1. Initialize weights</a:t>
            </a:r>
          </a:p>
          <a:p>
            <a:r>
              <a:t>2. Predict output</a:t>
            </a:r>
          </a:p>
          <a:p>
            <a:r>
              <a:t>3. Compute loss (e.g., MSE)</a:t>
            </a:r>
          </a:p>
          <a:p>
            <a:r>
              <a:t>4. Adjust weights using gradients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Loss Function for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Mean Squared Error (MSE):</a:t>
            </a:r>
          </a:p>
          <a:p>
            <a:r>
              <a:t>Loss = (1/n) * Σ(y_pred - y_actual)²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Gradient Descent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Iteratively updates weights to minimize loss:</a:t>
            </a:r>
          </a:p>
          <a:p>
            <a:r>
              <a:t>w = w - learning_rate * gradient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Training vs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Training Set: Used to optimize model</a:t>
            </a:r>
          </a:p>
          <a:p>
            <a:r>
              <a:t>Testing Set: Used to evaluate generalization performance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Neural Network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neural network has layers of neurons:</a:t>
            </a:r>
          </a:p>
          <a:p>
            <a:r>
              <a:t>Input → Hidden Layer(s) → Output</a:t>
            </a:r>
          </a:p>
          <a:p>
            <a:r>
              <a:t>Each neuron applies a function to a weighted sum of inputs.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Simple Neural Network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 Input layer</a:t>
            </a:r>
          </a:p>
          <a:p>
            <a:r>
              <a:t>1 Hidden layer (with ReLU or sigmoid)</a:t>
            </a:r>
          </a:p>
          <a:p>
            <a:r>
              <a:t>1 Output layer (e.g., linear or softmax)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Forward Propagation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Inputs pass through each layer:</a:t>
            </a:r>
          </a:p>
          <a:p>
            <a:r>
              <a:t>Layer Output = Activation(Wx + b)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Backpropagation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Computes gradient of loss w.r.t. weights using the chain rule</a:t>
            </a:r>
          </a:p>
          <a:p>
            <a:r>
              <a:t>Used to update weights during training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Neural Network in Code (Simple)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def forward(x):</a:t>
            </a:r>
          </a:p>
          <a:p>
            <a:r>
              <a:t>    h = np.dot(x, w1)</a:t>
            </a:r>
          </a:p>
          <a:p>
            <a:r>
              <a:t>    h_relu = np.maximum(0, h)</a:t>
            </a:r>
          </a:p>
          <a:p>
            <a:r>
              <a:t>    y_pred = np.dot(h_relu, w2)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Neural Network Training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Forward pass</a:t>
            </a:r>
          </a:p>
          <a:p>
            <a:r>
              <a:t>2. Compute loss</a:t>
            </a:r>
          </a:p>
          <a:p>
            <a:r>
              <a:t>3. Backward pass</a:t>
            </a:r>
          </a:p>
          <a:p>
            <a:r>
              <a:t>4. Update weights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Assessment of Neural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Evaluate performance on test data</a:t>
            </a:r>
          </a:p>
          <a:p>
            <a:r>
              <a:t>Metrics: Accuracy, Precision, Recall, RMSE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Neural Net vs Linear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Neural nets can capture non-linear relationships</a:t>
            </a:r>
          </a:p>
          <a:p>
            <a:r>
              <a:t>Linear regression only models linear patterns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Deep Learning?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Subset of ML using multi-layered neural networks to model complex patterns.</a:t>
            </a:r>
          </a:p>
          <a:p>
            <a:r>
              <a:t>Deep = many layers.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Operations as Building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Each layer is made of operations:</a:t>
            </a:r>
          </a:p>
          <a:p>
            <a:r>
              <a:t>• Linear transform (Wx + b)</a:t>
            </a:r>
          </a:p>
          <a:p>
            <a:r>
              <a:t>• Activation (ReLU, sigmoid)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Layers as Higher Abstractions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Layers group operations into a reusable unit.</a:t>
            </a:r>
          </a:p>
          <a:p>
            <a:r>
              <a:t>Examples: Dense layer, Convolutional layer, RNN layer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 = Stack of 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Deep learning models are composed by stacking layers:</a:t>
            </a:r>
          </a:p>
          <a:p>
            <a:r>
              <a:t>Model = Layer1 → Layer2 → Layer3...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NeuralNetwork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Encapsulates all layers, forward/backward logic, and parameters</a:t>
            </a:r>
          </a:p>
          <a:p>
            <a:r>
              <a:t>Handles prediction and training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Optimizer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Optimizers adjust weights to reduce loss.</a:t>
            </a:r>
          </a:p>
          <a:p>
            <a:r>
              <a:t>Examples: SGD, Momentum, Adam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SGD (Stochastic Gradient Descent)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 = w - η * ∂L/∂w</a:t>
            </a:r>
          </a:p>
          <a:p>
            <a:r>
              <a:t>Simple and commonly used optimizer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Adding Momentum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Momentum helps accelerate SGD:</a:t>
            </a:r>
          </a:p>
          <a:p>
            <a:r>
              <a:t>v = γv + η * gradient</a:t>
            </a:r>
          </a:p>
          <a:p>
            <a:r>
              <a:t>w = w - v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Rate Decay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Gradually decrease η during training:</a:t>
            </a:r>
          </a:p>
          <a:p>
            <a:r>
              <a:t>Helps convergence and stability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Putting It All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Build model → Forward pass → Loss → Backward pass → Optimizer step</a:t>
            </a:r>
          </a:p>
          <a:p>
            <a:r>
              <a:t>Repeat over many epochs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Next: Training on Real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With foundational blocks built, we can now apply our neural net to real-world data, e.g., predicting housing prices.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Training Challenges in Deep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Neural networks can get stuck in local minima, overfit, or train slowly.</a:t>
            </a:r>
          </a:p>
          <a:p>
            <a:r>
              <a:t>Solutions: smarter initialization, regularization, optimizer tricks.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Softmax and Cross Entropy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Softmax: Converts logits to probabilities.</a:t>
            </a:r>
          </a:p>
          <a:p>
            <a:r>
              <a:t>Cross-Entropy: Measures difference between predicted and true labels.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Softmax 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Softmax(x_i) = exp(x_i) / Σ(exp(x_j))</a:t>
            </a:r>
          </a:p>
          <a:p>
            <a:r>
              <a:t>Used for classification tasks with multiple classes.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Cross Entropy Loss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Loss = -Σ(y_true * log(y_pred))</a:t>
            </a:r>
          </a:p>
          <a:p>
            <a:r>
              <a:t>Combines softmax + log loss efficiently.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Experiments in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Try various activation functions, architectures, and optimizers to compare performance.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Momentum Optimizer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Adds velocity term to updates to smooth gradients and accelerate training.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Code Snippet: Momentum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velocity = γ * velocity + η * gradient</a:t>
            </a:r>
          </a:p>
          <a:p>
            <a:r>
              <a:t>weights -= velocity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Rate Decay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Reduce learning rate over epochs:</a:t>
            </a:r>
          </a:p>
          <a:p>
            <a:r>
              <a:t>new_lr = initial_lr * decay_rate^epoch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Weight Initialization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Poor initialization = vanishing/exploding gradients</a:t>
            </a:r>
          </a:p>
          <a:p>
            <a:r>
              <a:t>Popular strategies: Xavier, He Initialization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Dropout Regularization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Randomly drops neurons during training to prevent overfitting</a:t>
            </a:r>
          </a:p>
          <a:p>
            <a:r>
              <a:t>E.g., keep_prob = 0.5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Dropout in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if training:</a:t>
            </a:r>
          </a:p>
          <a:p>
            <a:r>
              <a:t>    x *= np.random.binomial(1, keep_prob, size=x.shape) / keep_prob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General Tips for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Normalize inputs</a:t>
            </a:r>
          </a:p>
          <a:p>
            <a:r>
              <a:t>• Use batch training</a:t>
            </a:r>
          </a:p>
          <a:p>
            <a:r>
              <a:t>• Monitor training/validation loss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CNNs: Intro to Image Processing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Convolutional Neural Networks (CNNs) specialize in handling image data.</a:t>
            </a:r>
          </a:p>
          <a:p>
            <a:r>
              <a:t>They preserve spatial relationships.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Representation Learning in CNNs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CNNs learn hierarchical features:</a:t>
            </a:r>
          </a:p>
          <a:p>
            <a:r>
              <a:t>Edges → Shapes → Objects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a Convolution?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filter (kernel) slides across input and performs element-wise multiplication + summation.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Convolution Operation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Input: 5x5 image</a:t>
            </a:r>
          </a:p>
          <a:p>
            <a:r>
              <a:t>Kernel: 3x3</a:t>
            </a:r>
          </a:p>
          <a:p>
            <a:r>
              <a:t>Output: 3x3 feature map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Multiple Channels in CNN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Each input image can have multiple channels (RGB)</a:t>
            </a:r>
          </a:p>
          <a:p>
            <a:r>
              <a:t>Kernels learn to detect features across all channels.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Code Snippet: Multi-Channel Conv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for i in channels:</a:t>
            </a:r>
          </a:p>
          <a:p>
            <a:r>
              <a:t>    output += convolve(input[i], kernel[i])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Pooling 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Reduces spatial size and computation</a:t>
            </a:r>
          </a:p>
          <a:p>
            <a:r>
              <a:t>Types: Max pooling, Average pooling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CNN Architecture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Input → Conv → ReLU → Pool → Conv → ReLU → Pool → Dense → Output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Training a CNN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Uses same forward/backward propagation as standard NN</a:t>
            </a:r>
          </a:p>
          <a:p>
            <a:r>
              <a:t>But with convolutional operations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CNN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Great for images</a:t>
            </a:r>
          </a:p>
          <a:p>
            <a:r>
              <a:t>• Uses weight sharing</a:t>
            </a:r>
          </a:p>
          <a:p>
            <a:r>
              <a:t>• Learns spatial hierarchies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RNNs: Modeling 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RNNs handle data where order matters: time series, language, etc.</a:t>
            </a:r>
          </a:p>
          <a:p>
            <a:r>
              <a:t>Maintain hidden state across time steps.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Limitations of Standard NNs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Standard neural nets can't model sequential dependencies.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Vanilla RNN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Each output depends on current input and previous hidden state:</a:t>
            </a:r>
          </a:p>
          <a:p>
            <a:r>
              <a:t>h_t = tanh(Wx_t + Uh_t-1)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Variants: GRU and LSTM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GRU and LSTM improve on RNNs by handling long-term dependencies with gating mechanisms.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Use PyTorch?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PyTorch is a high-performance, flexible deep learning library.</a:t>
            </a:r>
          </a:p>
          <a:p>
            <a:r>
              <a:t>It supports dynamic computation graphs and GPU acceleration.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Tensors in PyTorch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Tensors are like NumPy arrays but support automatic differentiation and GPU computation.</a:t>
            </a:r>
          </a:p>
          <a:p>
            <a:r>
              <a:t>E.g., x = torch.tensor([[1.0, 2.0]])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Basic Tensor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Addition: z = x + y</a:t>
            </a:r>
          </a:p>
          <a:p>
            <a:r>
              <a:t>Matrix multiplication: z = x @ y</a:t>
            </a:r>
          </a:p>
          <a:p>
            <a:r>
              <a:t>Element-wise: z = x * y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Autograd in PyTorch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Tracks operations on tensors for automatic gradient computation.</a:t>
            </a:r>
          </a:p>
          <a:p>
            <a:r>
              <a:t>x.requires_grad_()</a:t>
            </a:r>
          </a:p>
          <a:p>
            <a:r>
              <a:t>y.backward()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Building Models in PyTorch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Use nn.Module to define custom models.</a:t>
            </a:r>
          </a:p>
          <a:p>
            <a:r>
              <a:t>Define layers in __init__ and logic in forward.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PyTorch Example: Simple NN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class Net(nn.Module):</a:t>
            </a:r>
          </a:p>
          <a:p>
            <a:r>
              <a:t>  def __init__(self):</a:t>
            </a:r>
          </a:p>
          <a:p>
            <a:r>
              <a:t>    super().__init__()</a:t>
            </a:r>
          </a:p>
          <a:p>
            <a:r>
              <a:t>    self.fc = nn.Linear(10, 1)</a:t>
            </a:r>
          </a:p>
          <a:p>
            <a:r>
              <a:t>  def forward(self, x):</a:t>
            </a:r>
          </a:p>
          <a:p>
            <a:r>
              <a:t>    return torch.sigmoid(self.fc(x))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Training Loop in PyTorch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Zero gradients</a:t>
            </a:r>
          </a:p>
          <a:p>
            <a:r>
              <a:t>2. Forward pass</a:t>
            </a:r>
          </a:p>
          <a:p>
            <a:r>
              <a:t>3. Compute loss</a:t>
            </a:r>
          </a:p>
          <a:p>
            <a:r>
              <a:t>4. Backward pass</a:t>
            </a:r>
          </a:p>
          <a:p>
            <a:r>
              <a:t>5. Optimizer step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CNNs in PyTorch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nn.Conv2d for convolution</a:t>
            </a:r>
          </a:p>
          <a:p>
            <a:r>
              <a:t>nn.MaxPool2d for pooling</a:t>
            </a:r>
          </a:p>
          <a:p>
            <a:r>
              <a:t>nn.Sequential for stacking layers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an Autoencoder?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Unsupervised neural network that learns to compress and reconstruct data.</a:t>
            </a:r>
          </a:p>
          <a:p>
            <a:r>
              <a:t>Useful for feature learning and denoising.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Autoencoder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Input → Encoder → Bottleneck → Decoder → Output</a:t>
            </a:r>
          </a:p>
          <a:p>
            <a:r>
              <a:t>Trained to minimize reconstruction loss.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Use Cases of Autoencoders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Dimensionality reduction</a:t>
            </a:r>
          </a:p>
          <a:p>
            <a:r>
              <a:t>• Anomaly detection</a:t>
            </a:r>
          </a:p>
          <a:p>
            <a:r>
              <a:t>• Data denoising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Code: Autoencoder in PyTorch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Define encoder/decoder as nn.Module components</a:t>
            </a:r>
          </a:p>
          <a:p>
            <a:r>
              <a:t>Use MSELoss for reconstruction error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Unsupervised Learning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No labeled data needed</a:t>
            </a:r>
          </a:p>
          <a:p>
            <a:r>
              <a:t>Model learns structure in input data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Review of Key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Functions, derivatives, chain rule</a:t>
            </a:r>
          </a:p>
          <a:p>
            <a:r>
              <a:t>• Neural networks from scratch</a:t>
            </a:r>
          </a:p>
          <a:p>
            <a:r>
              <a:t>• Training tricks</a:t>
            </a:r>
          </a:p>
          <a:p>
            <a:r>
              <a:t>• CNNs, RNNs</a:t>
            </a:r>
          </a:p>
          <a:p>
            <a:r>
              <a:t>• PyTorch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Benefits of Understanding Internals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Helps with debugging, building custom models, and adapting to new problems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Deep Learning Project Workflow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Data preparation</a:t>
            </a:r>
          </a:p>
          <a:p>
            <a:r>
              <a:t>2. Model design</a:t>
            </a:r>
          </a:p>
          <a:p>
            <a:r>
              <a:t>3. Training &amp; tuning</a:t>
            </a:r>
          </a:p>
          <a:p>
            <a:r>
              <a:t>4. Evaluation</a:t>
            </a:r>
          </a:p>
          <a:p>
            <a:r>
              <a:t>5. Deployment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Further Exploration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Transformers</a:t>
            </a:r>
          </a:p>
          <a:p>
            <a:r>
              <a:t>• GANs</a:t>
            </a:r>
          </a:p>
          <a:p>
            <a:r>
              <a:t>• Reinforcement Learning</a:t>
            </a:r>
          </a:p>
          <a:p>
            <a:r>
              <a:t>• Transfer Learning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Final 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Mastering deep learning starts with fundamentals.</a:t>
            </a:r>
          </a:p>
          <a:p>
            <a:r>
              <a:t>Build from scratch, experiment, and keep learning.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This concludes our 100-slide journey through Deep Learning from Scratch.</a:t>
            </a:r>
          </a:p>
          <a:p>
            <a:r>
              <a:t>Happy learning and coding!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3030</Words>
  <Application>Microsoft Office PowerPoint</Application>
  <PresentationFormat>On-screen Show (4:3)</PresentationFormat>
  <Paragraphs>434</Paragraphs>
  <Slides>110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110</vt:i4>
      </vt:variant>
    </vt:vector>
  </HeadingPairs>
  <TitlesOfParts>
    <vt:vector size="111" baseType="lpstr">
      <vt:lpstr>Office Theme</vt:lpstr>
      <vt:lpstr>Deep Learning</vt:lpstr>
      <vt:lpstr>Introduction to Deep Learning</vt:lpstr>
      <vt:lpstr>Neural Network Basics </vt:lpstr>
      <vt:lpstr>Forward &amp; Backward Propagation</vt:lpstr>
      <vt:lpstr>Activation Functions</vt:lpstr>
      <vt:lpstr>Shallow vs Deep Networks </vt:lpstr>
      <vt:lpstr>Vectorization</vt:lpstr>
      <vt:lpstr>Regularization </vt:lpstr>
      <vt:lpstr>Optimization Algorithms</vt:lpstr>
      <vt:lpstr>Hyperparameter Tuning </vt:lpstr>
      <vt:lpstr>Batch Normalization </vt:lpstr>
      <vt:lpstr>Softmax &amp; Multiclass Classification </vt:lpstr>
      <vt:lpstr>TensorFlow Programming Basics </vt:lpstr>
      <vt:lpstr>Practical Tips &amp; Summary </vt:lpstr>
      <vt:lpstr>Slide 15</vt:lpstr>
      <vt:lpstr>What is a Function?</vt:lpstr>
      <vt:lpstr>Function Representations</vt:lpstr>
      <vt:lpstr>Example Functions</vt:lpstr>
      <vt:lpstr>Visualizing Functions</vt:lpstr>
      <vt:lpstr>Functions in Code with NumPy</vt:lpstr>
      <vt:lpstr>Functions in NumPy - Example</vt:lpstr>
      <vt:lpstr>Introduction to Derivatives</vt:lpstr>
      <vt:lpstr>Computing Derivatives</vt:lpstr>
      <vt:lpstr>Visualizing Derivatives</vt:lpstr>
      <vt:lpstr>Derivative in Code</vt:lpstr>
      <vt:lpstr>Nested Functions and Composition</vt:lpstr>
      <vt:lpstr>Diagram of Nested Functions</vt:lpstr>
      <vt:lpstr>Code for Nested Functions</vt:lpstr>
      <vt:lpstr>The Chain Rule - Intuition</vt:lpstr>
      <vt:lpstr>Chain Rule Example in Code</vt:lpstr>
      <vt:lpstr>Triple Nested Functions</vt:lpstr>
      <vt:lpstr>Forward and Backward Pass</vt:lpstr>
      <vt:lpstr>Functions with Multiple Inputs</vt:lpstr>
      <vt:lpstr>Computational Graphs</vt:lpstr>
      <vt:lpstr>Multiple Inputs in Code</vt:lpstr>
      <vt:lpstr>Derivatives with Multiple Inputs</vt:lpstr>
      <vt:lpstr>Dot Product - Feature Engineering</vt:lpstr>
      <vt:lpstr>Diagram of Dot Product</vt:lpstr>
      <vt:lpstr>Matrix Multiplication in Code</vt:lpstr>
      <vt:lpstr>Supervised Learning Overview</vt:lpstr>
      <vt:lpstr>Types of Supervised Models</vt:lpstr>
      <vt:lpstr>Linear Regression - Introduction</vt:lpstr>
      <vt:lpstr>Training Linear Regression</vt:lpstr>
      <vt:lpstr>Loss Function for Regression</vt:lpstr>
      <vt:lpstr>Gradient Descent Overview</vt:lpstr>
      <vt:lpstr>Training vs Testing</vt:lpstr>
      <vt:lpstr>Neural Network Basics</vt:lpstr>
      <vt:lpstr>Simple Neural Network Architecture</vt:lpstr>
      <vt:lpstr>Forward Propagation</vt:lpstr>
      <vt:lpstr>Backpropagation</vt:lpstr>
      <vt:lpstr>Neural Network in Code (Simple)</vt:lpstr>
      <vt:lpstr>Neural Network Training Flow</vt:lpstr>
      <vt:lpstr>Assessment of Neural Network</vt:lpstr>
      <vt:lpstr>Neural Net vs Linear Regression</vt:lpstr>
      <vt:lpstr>What is Deep Learning?</vt:lpstr>
      <vt:lpstr>Operations as Building Blocks</vt:lpstr>
      <vt:lpstr>Layers as Higher Abstractions</vt:lpstr>
      <vt:lpstr>Model = Stack of Layers</vt:lpstr>
      <vt:lpstr>The NeuralNetwork Class</vt:lpstr>
      <vt:lpstr>Optimizer Introduction</vt:lpstr>
      <vt:lpstr>SGD (Stochastic Gradient Descent)</vt:lpstr>
      <vt:lpstr>Adding Momentum</vt:lpstr>
      <vt:lpstr>Learning Rate Decay</vt:lpstr>
      <vt:lpstr>Putting It All Together</vt:lpstr>
      <vt:lpstr>Next: Training on Real Data</vt:lpstr>
      <vt:lpstr>Training Challenges in Deep Learning</vt:lpstr>
      <vt:lpstr>Softmax and Cross Entropy</vt:lpstr>
      <vt:lpstr>Softmax Equation</vt:lpstr>
      <vt:lpstr>Cross Entropy Loss Function</vt:lpstr>
      <vt:lpstr>Experiments in Training</vt:lpstr>
      <vt:lpstr>Momentum Optimizer</vt:lpstr>
      <vt:lpstr>Code Snippet: Momentum</vt:lpstr>
      <vt:lpstr>Learning Rate Decay Strategy</vt:lpstr>
      <vt:lpstr>Weight Initialization Matters</vt:lpstr>
      <vt:lpstr>Dropout Regularization</vt:lpstr>
      <vt:lpstr>Dropout in Code</vt:lpstr>
      <vt:lpstr>General Tips for Training</vt:lpstr>
      <vt:lpstr>CNNs: Intro to Image Processing</vt:lpstr>
      <vt:lpstr>Representation Learning in CNNs</vt:lpstr>
      <vt:lpstr>What is a Convolution?</vt:lpstr>
      <vt:lpstr>Convolution Operation Example</vt:lpstr>
      <vt:lpstr>Multiple Channels in CNN</vt:lpstr>
      <vt:lpstr>Code Snippet: Multi-Channel Conv</vt:lpstr>
      <vt:lpstr>Pooling Layers</vt:lpstr>
      <vt:lpstr>CNN Architecture Example</vt:lpstr>
      <vt:lpstr>Training a CNN</vt:lpstr>
      <vt:lpstr>CNN Summary</vt:lpstr>
      <vt:lpstr>RNNs: Modeling Sequences</vt:lpstr>
      <vt:lpstr>Limitations of Standard NNs</vt:lpstr>
      <vt:lpstr>Vanilla RNN Structure</vt:lpstr>
      <vt:lpstr>Variants: GRU and LSTM</vt:lpstr>
      <vt:lpstr>Why Use PyTorch?</vt:lpstr>
      <vt:lpstr>Tensors in PyTorch</vt:lpstr>
      <vt:lpstr>Basic Tensor Operations</vt:lpstr>
      <vt:lpstr>Autograd in PyTorch</vt:lpstr>
      <vt:lpstr>Building Models in PyTorch</vt:lpstr>
      <vt:lpstr>PyTorch Example: Simple NN</vt:lpstr>
      <vt:lpstr>Training Loop in PyTorch</vt:lpstr>
      <vt:lpstr>CNNs in PyTorch</vt:lpstr>
      <vt:lpstr>What is an Autoencoder?</vt:lpstr>
      <vt:lpstr>Autoencoder Architecture</vt:lpstr>
      <vt:lpstr>Use Cases of Autoencoders</vt:lpstr>
      <vt:lpstr>Code: Autoencoder in PyTorch</vt:lpstr>
      <vt:lpstr>Unsupervised Learning Recap</vt:lpstr>
      <vt:lpstr>Review of Key Concepts</vt:lpstr>
      <vt:lpstr>Benefits of Understanding Internals</vt:lpstr>
      <vt:lpstr>Deep Learning Project Workflow</vt:lpstr>
      <vt:lpstr>Further Exploration Topics</vt:lpstr>
      <vt:lpstr>Final Thoughts</vt:lpstr>
      <vt:lpstr>Thank You!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Learning</dc:title>
  <dc:creator>vidya pisupati</dc:creator>
  <cp:lastModifiedBy>Sreeni</cp:lastModifiedBy>
  <cp:revision>6</cp:revision>
  <dcterms:created xsi:type="dcterms:W3CDTF">2006-08-16T00:00:00Z</dcterms:created>
  <dcterms:modified xsi:type="dcterms:W3CDTF">2025-03-26T19:21:19Z</dcterms:modified>
</cp:coreProperties>
</file>