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4B923-A157-4E9C-8631-CE7DCC13C79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88578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Software_bu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ate_of_return" TargetMode="External"/><Relationship Id="rId2" Type="http://schemas.openxmlformats.org/officeDocument/2006/relationships/hyperlink" Target="http://en.wikipedia.org/wiki/Customer_representativ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Build_light_indicator" TargetMode="External"/><Relationship Id="rId5" Type="http://schemas.openxmlformats.org/officeDocument/2006/relationships/hyperlink" Target="http://en.wikipedia.org/wiki/Alistair_Cockburn" TargetMode="External"/><Relationship Id="rId4" Type="http://schemas.openxmlformats.org/officeDocument/2006/relationships/hyperlink" Target="http://en.wikipedia.org/wiki/Agile_software_developmen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INTORDUCTION TO AGILE METHODOLOGY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45882" y="727544"/>
            <a:ext cx="8231188" cy="48006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“Simplicity is the ultimate sophistication”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                    Leonard Da Vinci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469966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1905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400" dirty="0" smtClean="0"/>
              <a:t>Being Agile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6858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Move quickly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Travel light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Keep aware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Commit late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Respond to change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Don’t get overweight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Be good at following a moving target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sz="2000" dirty="0" smtClean="0"/>
              <a:t>Evolve and adapt to the local environment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altLang="en-US" sz="2000" dirty="0" smtClean="0"/>
          </a:p>
        </p:txBody>
      </p:sp>
      <p:pic>
        <p:nvPicPr>
          <p:cNvPr id="7175" name="Picture 4" descr="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304800"/>
            <a:ext cx="3560763" cy="24399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93552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38" y="349237"/>
            <a:ext cx="7406640" cy="83488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Key drivers for implementing </a:t>
            </a:r>
            <a:r>
              <a:rPr lang="en-US" sz="3600" dirty="0" smtClean="0"/>
              <a:t>Agile software </a:t>
            </a:r>
            <a:r>
              <a:rPr lang="en-US" sz="3600" dirty="0"/>
              <a:t>development </a:t>
            </a:r>
            <a:r>
              <a:rPr lang="en-US" sz="3600" dirty="0" smtClean="0"/>
              <a:t>processes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86959" y="1203175"/>
            <a:ext cx="8231188" cy="531544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• </a:t>
            </a:r>
            <a:r>
              <a:rPr lang="en-US" dirty="0"/>
              <a:t>Accelerating time-to-market</a:t>
            </a:r>
          </a:p>
          <a:p>
            <a:r>
              <a:rPr lang="en-US" dirty="0"/>
              <a:t>• Enhancing software quality</a:t>
            </a:r>
          </a:p>
          <a:p>
            <a:r>
              <a:rPr lang="en-US" dirty="0"/>
              <a:t>• Increasing productivity</a:t>
            </a:r>
          </a:p>
          <a:p>
            <a:r>
              <a:rPr lang="en-US" dirty="0"/>
              <a:t>• Improving alignment between </a:t>
            </a:r>
            <a:r>
              <a:rPr lang="en-US" dirty="0" smtClean="0"/>
              <a:t>IT and </a:t>
            </a:r>
            <a:r>
              <a:rPr lang="en-US" dirty="0"/>
              <a:t>business objectives</a:t>
            </a:r>
          </a:p>
          <a:p>
            <a:r>
              <a:rPr lang="en-US" dirty="0"/>
              <a:t>• Improving project visibility</a:t>
            </a:r>
          </a:p>
          <a:p>
            <a:r>
              <a:rPr lang="en-US" dirty="0"/>
              <a:t>• Reducing cost</a:t>
            </a:r>
          </a:p>
          <a:p>
            <a:r>
              <a:rPr lang="en-US" dirty="0"/>
              <a:t>• Enhancing the ability to </a:t>
            </a:r>
            <a:r>
              <a:rPr lang="en-US" dirty="0" smtClean="0"/>
              <a:t>manage changing </a:t>
            </a:r>
            <a:r>
              <a:rPr lang="en-US" dirty="0"/>
              <a:t>priorities</a:t>
            </a:r>
          </a:p>
          <a:p>
            <a:r>
              <a:rPr lang="en-US" dirty="0"/>
              <a:t>• Reducing project risk</a:t>
            </a:r>
          </a:p>
          <a:p>
            <a:r>
              <a:rPr lang="en-US" dirty="0"/>
              <a:t>• Reducing process complexity</a:t>
            </a:r>
          </a:p>
        </p:txBody>
      </p:sp>
    </p:spTree>
    <p:extLst>
      <p:ext uri="{BB962C8B-B14F-4D97-AF65-F5344CB8AC3E}">
        <p14:creationId xmlns="" xmlns:p14="http://schemas.microsoft.com/office/powerpoint/2010/main" val="1071694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623" y="488081"/>
            <a:ext cx="17970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2" y="781561"/>
            <a:ext cx="8401050" cy="298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91443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Agile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902473"/>
            <a:ext cx="8231188" cy="4800600"/>
          </a:xfrm>
        </p:spPr>
        <p:txBody>
          <a:bodyPr/>
          <a:lstStyle/>
          <a:p>
            <a:r>
              <a:rPr lang="en-US" b="1" dirty="0"/>
              <a:t>Iterative, incremental and evolutionary</a:t>
            </a:r>
            <a:endParaRPr lang="en-US" dirty="0"/>
          </a:p>
          <a:p>
            <a:r>
              <a:rPr lang="en-US" sz="2000" dirty="0"/>
              <a:t>Agile methods break tasks into small increments with minimal planning and do not directly involve long-term planning. Iterations are short time frames </a:t>
            </a:r>
            <a:r>
              <a:rPr lang="en-US" sz="2000" dirty="0" smtClean="0"/>
              <a:t>(</a:t>
            </a:r>
            <a:r>
              <a:rPr lang="en-US" sz="2000" dirty="0" err="1" smtClean="0"/>
              <a:t>timeboxes</a:t>
            </a:r>
            <a:r>
              <a:rPr lang="en-US" sz="2000" dirty="0" smtClean="0"/>
              <a:t>) </a:t>
            </a:r>
            <a:r>
              <a:rPr lang="en-US" sz="2000" dirty="0"/>
              <a:t>that typically last from one to four weeks. </a:t>
            </a:r>
            <a:endParaRPr lang="en-US" sz="2000" dirty="0" smtClean="0"/>
          </a:p>
          <a:p>
            <a:r>
              <a:rPr lang="en-US" sz="2000" dirty="0" smtClean="0"/>
              <a:t>Each </a:t>
            </a:r>
            <a:r>
              <a:rPr lang="en-US" sz="2000" dirty="0"/>
              <a:t>iteration involves a cross-functional team working in all functions: planning, </a:t>
            </a:r>
            <a:r>
              <a:rPr lang="en-US" sz="2000" u="sng" dirty="0"/>
              <a:t>requirements analysis</a:t>
            </a:r>
            <a:r>
              <a:rPr lang="en-US" sz="2000" dirty="0"/>
              <a:t>, </a:t>
            </a:r>
            <a:r>
              <a:rPr lang="en-US" sz="2000" u="sng" dirty="0"/>
              <a:t>design</a:t>
            </a:r>
            <a:r>
              <a:rPr lang="en-US" sz="2000" dirty="0"/>
              <a:t>, </a:t>
            </a:r>
            <a:r>
              <a:rPr lang="en-US" sz="2000" u="sng" dirty="0"/>
              <a:t>coding</a:t>
            </a:r>
            <a:r>
              <a:rPr lang="en-US" sz="2000" dirty="0"/>
              <a:t>, </a:t>
            </a:r>
            <a:r>
              <a:rPr lang="en-US" sz="2000" u="sng" dirty="0"/>
              <a:t>unit testing</a:t>
            </a:r>
            <a:r>
              <a:rPr lang="en-US" sz="2000" dirty="0"/>
              <a:t>, and </a:t>
            </a:r>
            <a:r>
              <a:rPr lang="en-US" sz="2000" u="sng" dirty="0"/>
              <a:t>acceptance testing</a:t>
            </a:r>
            <a:r>
              <a:rPr lang="en-US" sz="2000" dirty="0"/>
              <a:t>. At the end of the iteration a working product is demonstrated to stakeholders. </a:t>
            </a:r>
            <a:endParaRPr lang="en-US" sz="2000" dirty="0" smtClean="0"/>
          </a:p>
          <a:p>
            <a:r>
              <a:rPr lang="en-US" sz="2000" dirty="0" smtClean="0"/>
              <a:t>This </a:t>
            </a:r>
            <a:r>
              <a:rPr lang="en-US" sz="2000" dirty="0"/>
              <a:t>minimizes overall risk and allows the project to adapt to changes quickly. An iteration might not add enough functionality to warrant a market release, but the goal is to have an available release (with minimal </a:t>
            </a:r>
            <a:r>
              <a:rPr lang="en-US" sz="2000" u="sng" dirty="0">
                <a:hlinkClick r:id="rId2" tooltip="Software bug"/>
              </a:rPr>
              <a:t>bugs</a:t>
            </a:r>
            <a:r>
              <a:rPr lang="en-US" sz="2000" dirty="0"/>
              <a:t>) at the end of each </a:t>
            </a:r>
            <a:r>
              <a:rPr lang="en-US" sz="2000" dirty="0" smtClean="0"/>
              <a:t>iteration. </a:t>
            </a:r>
            <a:r>
              <a:rPr lang="en-US" sz="2000" dirty="0"/>
              <a:t>Multiple iterations might be required to release a product or new features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43876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Efficient and face-to-face communication</a:t>
            </a:r>
            <a:endParaRPr lang="en-US" dirty="0"/>
          </a:p>
          <a:p>
            <a:r>
              <a:rPr lang="en-US" sz="1800" dirty="0"/>
              <a:t>No matter what development disciplines are required, each agile team will contain a </a:t>
            </a:r>
            <a:r>
              <a:rPr lang="en-US" sz="1800" u="sng" dirty="0">
                <a:hlinkClick r:id="rId2" tooltip="Customer representative"/>
              </a:rPr>
              <a:t>customer representative</a:t>
            </a:r>
            <a:r>
              <a:rPr lang="en-US" sz="1800" dirty="0"/>
              <a:t>, e.g. </a:t>
            </a:r>
            <a:r>
              <a:rPr lang="en-US" sz="1800" i="1" dirty="0"/>
              <a:t>Product Owner</a:t>
            </a:r>
            <a:r>
              <a:rPr lang="en-US" sz="1800" dirty="0"/>
              <a:t> in Scrum. This person is appointed by stakeholders to act on their </a:t>
            </a:r>
            <a:r>
              <a:rPr lang="en-US" sz="1800" dirty="0" smtClean="0"/>
              <a:t>behalf </a:t>
            </a:r>
            <a:r>
              <a:rPr lang="en-US" sz="1800" dirty="0"/>
              <a:t>and makes a personal commitment to being available for developers to answer mid-iteration questions. </a:t>
            </a:r>
            <a:endParaRPr lang="en-US" sz="1800" dirty="0" smtClean="0"/>
          </a:p>
          <a:p>
            <a:r>
              <a:rPr lang="en-US" sz="1800" dirty="0" smtClean="0"/>
              <a:t>At </a:t>
            </a:r>
            <a:r>
              <a:rPr lang="en-US" sz="1800" dirty="0"/>
              <a:t>the end of each iteration, stakeholders and the customer representative review progress and re-evaluate priorities with a view to optimizing the </a:t>
            </a:r>
            <a:r>
              <a:rPr lang="en-US" sz="1800" u="sng" dirty="0">
                <a:hlinkClick r:id="rId3" tooltip="Rate of return"/>
              </a:rPr>
              <a:t>return on investment</a:t>
            </a:r>
            <a:r>
              <a:rPr lang="en-US" sz="1800" dirty="0"/>
              <a:t> (ROI) and ensuring alignment with customer needs and company goals.</a:t>
            </a:r>
          </a:p>
          <a:p>
            <a:r>
              <a:rPr lang="en-US" sz="1800" dirty="0"/>
              <a:t>In agile software development, an </a:t>
            </a:r>
            <a:r>
              <a:rPr lang="en-US" sz="1800" i="1" dirty="0"/>
              <a:t>information radiator</a:t>
            </a:r>
            <a:r>
              <a:rPr lang="en-US" sz="1800" dirty="0"/>
              <a:t> is a (normally large) physical display located prominently in an office, where passers-by can see it. It presents an up-to-date summary of the status of a software project or other product.</a:t>
            </a:r>
            <a:r>
              <a:rPr lang="en-US" sz="1800" u="sng" baseline="30000" dirty="0">
                <a:hlinkClick r:id="rId4"/>
              </a:rPr>
              <a:t>[13][14]</a:t>
            </a:r>
            <a:r>
              <a:rPr lang="en-US" sz="1800" dirty="0"/>
              <a:t> The name was coined by </a:t>
            </a:r>
            <a:r>
              <a:rPr lang="en-US" sz="1800" u="sng" dirty="0">
                <a:hlinkClick r:id="rId5" tooltip="Alistair Cockburn"/>
              </a:rPr>
              <a:t>Alistair Cockburn</a:t>
            </a:r>
            <a:r>
              <a:rPr lang="en-US" sz="1800" dirty="0"/>
              <a:t>, and described in his 2002 book </a:t>
            </a:r>
            <a:r>
              <a:rPr lang="en-US" sz="1800" i="1" dirty="0"/>
              <a:t>Agile Software Development</a:t>
            </a:r>
            <a:r>
              <a:rPr lang="en-US" sz="1800" dirty="0"/>
              <a:t>.</a:t>
            </a:r>
            <a:r>
              <a:rPr lang="en-US" sz="1800" u="sng" baseline="30000" dirty="0">
                <a:hlinkClick r:id="rId4"/>
              </a:rPr>
              <a:t>[14]</a:t>
            </a:r>
            <a:r>
              <a:rPr lang="en-US" sz="1800" dirty="0"/>
              <a:t> A </a:t>
            </a:r>
            <a:r>
              <a:rPr lang="en-US" sz="1800" u="sng" dirty="0">
                <a:hlinkClick r:id="rId6" tooltip="Build light indicator"/>
              </a:rPr>
              <a:t>build light indicator</a:t>
            </a:r>
            <a:r>
              <a:rPr lang="en-US" sz="1800" dirty="0"/>
              <a:t> may be used to inform a team about the current status of their project.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1258452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1714" y="1230542"/>
            <a:ext cx="8231188" cy="4800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Very short feedback loop and adaptation cycle</a:t>
            </a:r>
            <a:endParaRPr lang="en-US" dirty="0"/>
          </a:p>
          <a:p>
            <a:r>
              <a:rPr lang="en-US" dirty="0"/>
              <a:t>A common characteristic of agile development are daily status meetings or "stand-ups", e.g. </a:t>
            </a:r>
            <a:r>
              <a:rPr lang="en-US" i="1" dirty="0"/>
              <a:t>Daily Scrum (Meeting)</a:t>
            </a:r>
            <a:r>
              <a:rPr lang="en-US" dirty="0"/>
              <a:t>. In a brief session, team members report to each other what they did the previous day, what they intend to do today, and what their roadblocks are.</a:t>
            </a:r>
          </a:p>
          <a:p>
            <a:r>
              <a:rPr lang="en-US" b="1" dirty="0"/>
              <a:t>Quality focus</a:t>
            </a:r>
            <a:endParaRPr lang="en-US" dirty="0"/>
          </a:p>
          <a:p>
            <a:r>
              <a:rPr lang="en-US" dirty="0"/>
              <a:t>Specific tools and techniques, such as </a:t>
            </a:r>
            <a:r>
              <a:rPr lang="en-US" u="sng" dirty="0"/>
              <a:t>continuous integration</a:t>
            </a:r>
            <a:r>
              <a:rPr lang="en-US" dirty="0"/>
              <a:t>, automated </a:t>
            </a:r>
            <a:r>
              <a:rPr lang="en-US" u="sng" dirty="0"/>
              <a:t>unit testing</a:t>
            </a:r>
            <a:r>
              <a:rPr lang="en-US" dirty="0"/>
              <a:t>, </a:t>
            </a:r>
            <a:r>
              <a:rPr lang="en-US" u="sng" dirty="0"/>
              <a:t>pair programming</a:t>
            </a:r>
            <a:r>
              <a:rPr lang="en-US" dirty="0"/>
              <a:t>, </a:t>
            </a:r>
            <a:r>
              <a:rPr lang="en-US" u="sng" dirty="0"/>
              <a:t>test-driven development</a:t>
            </a:r>
            <a:r>
              <a:rPr lang="en-US" dirty="0"/>
              <a:t>, </a:t>
            </a:r>
            <a:r>
              <a:rPr lang="en-US" u="sng" dirty="0"/>
              <a:t>design patterns</a:t>
            </a:r>
            <a:r>
              <a:rPr lang="en-US" dirty="0"/>
              <a:t>, </a:t>
            </a:r>
            <a:r>
              <a:rPr lang="en-US" u="sng" dirty="0"/>
              <a:t>domain-driven design</a:t>
            </a:r>
            <a:r>
              <a:rPr lang="en-US" dirty="0"/>
              <a:t>, </a:t>
            </a:r>
            <a:r>
              <a:rPr lang="en-US" u="sng" dirty="0"/>
              <a:t>code refactoring</a:t>
            </a:r>
            <a:r>
              <a:rPr lang="en-US" dirty="0"/>
              <a:t> and other techniques are often used to improve quality and enhance project agility.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3949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228600"/>
            <a:ext cx="32004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2800" b="0" i="1" dirty="0" smtClean="0"/>
              <a:t>Agile Practices:</a:t>
            </a:r>
            <a:br>
              <a:rPr lang="en-US" altLang="en-US" sz="2800" b="0" i="1" dirty="0" smtClean="0"/>
            </a:br>
            <a:endParaRPr lang="en-US" altLang="en-US" sz="2800" b="0" i="1" dirty="0" smtClean="0"/>
          </a:p>
        </p:txBody>
      </p:sp>
      <p:sp>
        <p:nvSpPr>
          <p:cNvPr id="4382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533400"/>
            <a:ext cx="8229600" cy="50593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 smtClean="0"/>
              <a:t>- </a:t>
            </a:r>
            <a:r>
              <a:rPr lang="en-US" altLang="en-US" sz="3600" b="1" dirty="0" smtClean="0">
                <a:solidFill>
                  <a:schemeClr val="hlink"/>
                </a:solidFill>
              </a:rPr>
              <a:t>“User Stories"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chemeClr val="hlink"/>
                </a:solidFill>
              </a:rPr>
              <a:t>- Test Driven Development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chemeClr val="hlink"/>
                </a:solidFill>
              </a:rPr>
              <a:t>- Refactoring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3600" b="1" dirty="0" smtClean="0">
                <a:solidFill>
                  <a:schemeClr val="hlink"/>
                </a:solidFill>
              </a:rPr>
              <a:t>- Acceptance Testing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3600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dirty="0" smtClean="0"/>
              <a:t>User Stories are written by the customers as things that the system needs to do for them.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dirty="0" smtClean="0"/>
              <a:t>They are also used instead of a large requirements document.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758447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228600"/>
            <a:ext cx="32004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2800" b="0" i="1" dirty="0" smtClean="0"/>
              <a:t>Agile Practices:</a:t>
            </a:r>
            <a:br>
              <a:rPr lang="en-US" altLang="en-US" sz="2800" b="0" i="1" dirty="0" smtClean="0"/>
            </a:br>
            <a:endParaRPr lang="en-US" altLang="en-US" sz="2800" b="0" i="1" dirty="0" smtClean="0"/>
          </a:p>
        </p:txBody>
      </p:sp>
      <p:sp>
        <p:nvSpPr>
          <p:cNvPr id="4392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533400"/>
            <a:ext cx="8229600" cy="50593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dirty="0" smtClean="0"/>
              <a:t>They are in the format of about three sentences of text written by the customer in the customers terminology without technical terminologies. 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dirty="0" smtClean="0"/>
              <a:t>Refactoring is a disciplined technique for restructuring an existing body of code, altering its internal structure without changing its external behavior in a series of small behavior preserving transformations. </a:t>
            </a:r>
          </a:p>
        </p:txBody>
      </p:sp>
    </p:spTree>
    <p:extLst>
      <p:ext uri="{BB962C8B-B14F-4D97-AF65-F5344CB8AC3E}">
        <p14:creationId xmlns="" xmlns:p14="http://schemas.microsoft.com/office/powerpoint/2010/main" val="718738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228600"/>
            <a:ext cx="32004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2800" b="0" i="1" dirty="0" smtClean="0"/>
              <a:t>Agile Practices:</a:t>
            </a:r>
            <a:br>
              <a:rPr lang="en-US" altLang="en-US" sz="2800" b="0" i="1" dirty="0" smtClean="0"/>
            </a:br>
            <a:endParaRPr lang="en-US" altLang="en-US" sz="2800" b="0" i="1" dirty="0" smtClean="0"/>
          </a:p>
        </p:txBody>
      </p:sp>
      <p:sp>
        <p:nvSpPr>
          <p:cNvPr id="4403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533400"/>
            <a:ext cx="8229600" cy="5059363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User stories also drive the creation of the acceptance tests.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dirty="0" smtClean="0"/>
              <a:t>One or more automated acceptance tests must be created to verify the user story has been correctly implemented.</a:t>
            </a:r>
          </a:p>
        </p:txBody>
      </p:sp>
    </p:spTree>
    <p:extLst>
      <p:ext uri="{BB962C8B-B14F-4D97-AF65-F5344CB8AC3E}">
        <p14:creationId xmlns="" xmlns:p14="http://schemas.microsoft.com/office/powerpoint/2010/main" val="1053685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38862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2400" b="0" dirty="0" smtClean="0"/>
              <a:t>Agile Testing Practices:</a:t>
            </a:r>
            <a:r>
              <a:rPr lang="en-US" altLang="en-US" sz="2400" i="1" dirty="0" smtClean="0"/>
              <a:t/>
            </a:r>
            <a:br>
              <a:rPr lang="en-US" altLang="en-US" sz="2400" i="1" dirty="0" smtClean="0"/>
            </a:br>
            <a:endParaRPr lang="en-US" altLang="en-US" sz="2400" i="1" dirty="0" smtClean="0"/>
          </a:p>
        </p:txBody>
      </p:sp>
      <p:sp>
        <p:nvSpPr>
          <p:cNvPr id="302083" name="Rectangle 3"/>
          <p:cNvSpPr>
            <a:spLocks noGrp="1" noChangeArrowheads="1"/>
          </p:cNvSpPr>
          <p:nvPr>
            <p:ph idx="1"/>
          </p:nvPr>
        </p:nvSpPr>
        <p:spPr>
          <a:xfrm>
            <a:off x="508882" y="838200"/>
            <a:ext cx="7415917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en-US" sz="1800" b="1" i="1" dirty="0" smtClean="0">
                <a:solidFill>
                  <a:schemeClr val="hlink"/>
                </a:solidFill>
              </a:rPr>
              <a:t>Conversational Test Creation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-    Who, don’t do it alone, include prog and cust reps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dirty="0" smtClean="0">
                <a:solidFill>
                  <a:schemeClr val="hlink"/>
                </a:solidFill>
              </a:rPr>
              <a:t>Coaching Tests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UAT - User Stories into test cases in specific format,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specs by e.g..</a:t>
            </a:r>
            <a:endParaRPr lang="en-US" altLang="en-US" sz="2000" i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i="1" dirty="0" smtClean="0">
                <a:solidFill>
                  <a:schemeClr val="hlink"/>
                </a:solidFill>
              </a:rPr>
              <a:t>Providing Test Interfaces</a:t>
            </a:r>
            <a:r>
              <a:rPr lang="en-US" altLang="en-US" sz="2000" i="1" dirty="0" smtClean="0"/>
              <a:t> </a:t>
            </a: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dirty="0" smtClean="0"/>
              <a:t>- Developers to include test interfaces (used for automation)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 while coding</a:t>
            </a:r>
            <a:endParaRPr lang="en-US" altLang="en-US" sz="2000" i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i="1" dirty="0" smtClean="0">
                <a:solidFill>
                  <a:schemeClr val="hlink"/>
                </a:solidFill>
              </a:rPr>
              <a:t>Exploratory Learning</a:t>
            </a:r>
          </a:p>
        </p:txBody>
      </p:sp>
    </p:spTree>
    <p:extLst>
      <p:ext uri="{BB962C8B-B14F-4D97-AF65-F5344CB8AC3E}">
        <p14:creationId xmlns="" xmlns:p14="http://schemas.microsoft.com/office/powerpoint/2010/main" val="2032334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38862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2400" b="0" dirty="0" smtClean="0"/>
              <a:t>Agile Testing Practices:</a:t>
            </a:r>
            <a:r>
              <a:rPr lang="en-US" altLang="en-US" sz="2400" i="1" dirty="0" smtClean="0"/>
              <a:t/>
            </a:r>
            <a:br>
              <a:rPr lang="en-US" altLang="en-US" sz="2400" i="1" dirty="0" smtClean="0"/>
            </a:br>
            <a:endParaRPr lang="en-US" altLang="en-US" sz="2400" i="1" dirty="0" smtClean="0"/>
          </a:p>
        </p:txBody>
      </p:sp>
      <p:sp>
        <p:nvSpPr>
          <p:cNvPr id="379907" name="Rectangle 3"/>
          <p:cNvSpPr>
            <a:spLocks noGrp="1" noChangeArrowheads="1"/>
          </p:cNvSpPr>
          <p:nvPr>
            <p:ph idx="1"/>
          </p:nvPr>
        </p:nvSpPr>
        <p:spPr>
          <a:xfrm>
            <a:off x="357808" y="838200"/>
            <a:ext cx="7566991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- Explore product, look for bugs, missing features and opp for dev,</a:t>
            </a:r>
            <a:endParaRPr lang="en-US" altLang="en-US" sz="2000" i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000" i="1" dirty="0" smtClean="0">
                <a:solidFill>
                  <a:schemeClr val="hlink"/>
                </a:solidFill>
              </a:rPr>
              <a:t>Test-First Programming</a:t>
            </a:r>
            <a:r>
              <a:rPr lang="en-US" altLang="en-US" sz="2000" i="1" dirty="0" smtClean="0"/>
              <a:t> </a:t>
            </a: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- Developers write unit tests before coding.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- Improves design (reducing coupling and improving cohesion)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- Supports refactoring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- Refactoring requires unit tests to ensure that design changes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         (refactorings) don’t break existing code.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en-US" sz="2000" dirty="0" smtClean="0"/>
              <a:t>	</a:t>
            </a:r>
            <a:endParaRPr lang="en-US" altLang="en-US" sz="2000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447250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752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INTORDUCTION TO AGILE METHODOLOGY</vt:lpstr>
      <vt:lpstr>Slide 2</vt:lpstr>
      <vt:lpstr>Being Agile</vt:lpstr>
      <vt:lpstr>Key drivers for implementing Agile software development processes </vt:lpstr>
      <vt:lpstr>Slide 5</vt:lpstr>
      <vt:lpstr>Agile </vt:lpstr>
      <vt:lpstr>Agile </vt:lpstr>
      <vt:lpstr>Agile </vt:lpstr>
      <vt:lpstr>Agile Practices: </vt:lpstr>
      <vt:lpstr>Agile Practices: </vt:lpstr>
      <vt:lpstr>Agile Practices: </vt:lpstr>
      <vt:lpstr>Agile Testing Practices: </vt:lpstr>
      <vt:lpstr>Agile Testing Practices: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INTORDUCTION TO AGILE METHODOLOGY</dc:title>
  <dc:creator>vidya pisupati</dc:creator>
  <cp:lastModifiedBy>Sreeni</cp:lastModifiedBy>
  <cp:revision>1</cp:revision>
  <dcterms:created xsi:type="dcterms:W3CDTF">2006-08-16T00:00:00Z</dcterms:created>
  <dcterms:modified xsi:type="dcterms:W3CDTF">2025-06-09T09:03:21Z</dcterms:modified>
</cp:coreProperties>
</file>