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6" r:id="rId18"/>
    <p:sldId id="287" r:id="rId19"/>
    <p:sldId id="288" r:id="rId20"/>
    <p:sldId id="289" r:id="rId21"/>
    <p:sldId id="290" r:id="rId22"/>
  </p:sldIdLst>
  <p:sldSz cx="12192000" cy="6858000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754" y="-23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3552A-172A-42AF-AE57-F97E8BDBD72F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55B52-23F2-47DE-BA6D-5C0F3A6E83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45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12BE6-9736-419D-8342-5A15440FCD8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578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671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558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1398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236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215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194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5191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0145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1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196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2250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1621B012-E485-4432-8E92-06B6CD129C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647" y="280386"/>
            <a:ext cx="3276600" cy="4914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8839200" cy="13716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9E347F-5AE7-459C-804A-A76B42529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0"/>
            <a:ext cx="10972800" cy="228600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52F76818-4AA3-44E9-9AAD-3077275B33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813700"/>
            <a:ext cx="5257553" cy="176391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600" b="0" i="0" smtClean="0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4B0DB3A8-1CB9-4CE2-808B-6818C788C6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846" y="4819356"/>
            <a:ext cx="5257553" cy="1752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culpa qui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1F6C714-A295-4B23-B6EB-44DBA647EA79}"/>
              </a:ext>
            </a:extLst>
          </p:cNvPr>
          <p:cNvSpPr/>
          <p:nvPr userDrawn="1"/>
        </p:nvSpPr>
        <p:spPr bwMode="auto">
          <a:xfrm>
            <a:off x="-25646" y="6653815"/>
            <a:ext cx="1549647" cy="20418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048055A-F52F-4DF7-8485-ADA40EC93657}"/>
              </a:ext>
            </a:extLst>
          </p:cNvPr>
          <p:cNvSpPr/>
          <p:nvPr userDrawn="1"/>
        </p:nvSpPr>
        <p:spPr bwMode="auto">
          <a:xfrm>
            <a:off x="1524001" y="6653814"/>
            <a:ext cx="1549647" cy="204186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7D68D3C-504C-4110-BC13-B5E8D9E94CE9}"/>
              </a:ext>
            </a:extLst>
          </p:cNvPr>
          <p:cNvSpPr/>
          <p:nvPr userDrawn="1"/>
        </p:nvSpPr>
        <p:spPr bwMode="auto">
          <a:xfrm>
            <a:off x="3073647" y="6655200"/>
            <a:ext cx="1549647" cy="2041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6" descr="ITRC LOGO 300x300 gif.gif">
            <a:extLst>
              <a:ext uri="{FF2B5EF4-FFF2-40B4-BE49-F238E27FC236}">
                <a16:creationId xmlns="" xmlns:a16="http://schemas.microsoft.com/office/drawing/2014/main" id="{CCA9F2F2-309B-5640-8060-07D2CD8777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163" y="86081"/>
            <a:ext cx="1436121" cy="975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3998857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A1F49-7322-445D-BF9D-34EB2B70A31E}" type="datetimeFigureOut">
              <a:rPr lang="en-US" smtClean="0"/>
              <a:pPr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25C90-2D38-47C3-89A1-CEE177EC2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53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tiff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5434194B-EB56-4062-98C6-CB72F287E3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B3746DB1-35A8-422F-9955-4F8E75DBB0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Freeform 57">
            <a:extLst>
              <a:ext uri="{FF2B5EF4-FFF2-40B4-BE49-F238E27FC236}">
                <a16:creationId xmlns:a16="http://schemas.microsoft.com/office/drawing/2014/main" xmlns="" id="{B817D9AD-5E85-4E85-AC3E-43E24FA91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xmlns="" id="{F0810290-E788-4DE3-B716-DBE58CC6A8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E72C26BF-E5EA-764A-B18E-27B32E943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9948" y="0"/>
            <a:ext cx="2754249" cy="19936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23275" y="230922"/>
            <a:ext cx="1906615" cy="1349297"/>
          </a:xfrm>
          <a:prstGeom prst="rect">
            <a:avLst/>
          </a:prstGeom>
        </p:spPr>
      </p:pic>
      <p:pic>
        <p:nvPicPr>
          <p:cNvPr id="9" name="Picture 8" descr="d.jpg">
            <a:extLst>
              <a:ext uri="{FF2B5EF4-FFF2-40B4-BE49-F238E27FC236}">
                <a16:creationId xmlns="" xmlns:a16="http://schemas.microsoft.com/office/drawing/2014/main" id="{A107938F-CBB9-C74E-BBCD-3ED89CEA2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754" y="2241030"/>
            <a:ext cx="3057993" cy="4234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82705" y="3685881"/>
            <a:ext cx="60802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DAY: </a:t>
            </a:r>
            <a:r>
              <a:rPr lang="en-IN" sz="2400" b="1" dirty="0" smtClean="0"/>
              <a:t>01</a:t>
            </a:r>
            <a:endParaRPr lang="en-IN" sz="2400" b="1" dirty="0" smtClean="0"/>
          </a:p>
          <a:p>
            <a:endParaRPr lang="en-IN" dirty="0" smtClean="0"/>
          </a:p>
          <a:p>
            <a:r>
              <a:rPr lang="en-IN" b="1" dirty="0" smtClean="0"/>
              <a:t>Job Role:</a:t>
            </a:r>
          </a:p>
          <a:p>
            <a:r>
              <a:rPr lang="en-IN" dirty="0" smtClean="0"/>
              <a:t>Retail Sales Associates (RAS/Q0104-0103)</a:t>
            </a:r>
          </a:p>
          <a:p>
            <a:r>
              <a:rPr lang="en-IN" b="1" dirty="0" smtClean="0"/>
              <a:t>Level</a:t>
            </a:r>
            <a:r>
              <a:rPr lang="en-IN" dirty="0" smtClean="0"/>
              <a:t>: II</a:t>
            </a:r>
          </a:p>
          <a:p>
            <a:r>
              <a:rPr lang="en-IN" b="1" dirty="0" smtClean="0"/>
              <a:t>Total Hours</a:t>
            </a:r>
            <a:r>
              <a:rPr lang="en-IN" dirty="0" smtClean="0"/>
              <a:t>: 776</a:t>
            </a:r>
          </a:p>
          <a:p>
            <a:r>
              <a:rPr lang="en-IN" b="1" dirty="0" smtClean="0"/>
              <a:t>Domain Hrs</a:t>
            </a:r>
            <a:r>
              <a:rPr lang="en-IN" dirty="0" smtClean="0"/>
              <a:t>: 560 (280/280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520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An Introduction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828800"/>
            <a:ext cx="9036423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Retail is derived from French word ‘Retailer’ which refers to cutting off, clip and divide.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Retail is the sale of goods to end users, not for resale, but for use and consumption by the purchaser. The retail transaction is at the end of supply chain.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Manufacturers sell large quantities of products 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to retailers, and retailers attempt to sell those same quantities of products to consumers.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It is basically the sale of goods and services from individuals or businesses to the end user</a:t>
            </a: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7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67064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1" y="1195388"/>
            <a:ext cx="8534399" cy="474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17361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2838" y="1371600"/>
            <a:ext cx="9366325" cy="609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Structure of Retail market in </a:t>
            </a:r>
            <a:r>
              <a:rPr lang="en-US" sz="4000" b="1" dirty="0">
                <a:latin typeface="Calibri" pitchFamily="34" charset="0"/>
              </a:rPr>
              <a:t>I</a:t>
            </a:r>
            <a:r>
              <a:rPr lang="en-US" sz="4000" b="1" dirty="0" smtClean="0">
                <a:latin typeface="Calibri" pitchFamily="34" charset="0"/>
              </a:rPr>
              <a:t>ndia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981200"/>
            <a:ext cx="9036423" cy="4114800"/>
          </a:xfrm>
        </p:spPr>
        <p:txBody>
          <a:bodyPr>
            <a:normAutofit/>
          </a:bodyPr>
          <a:lstStyle/>
          <a:p>
            <a:pPr marL="411480" indent="-342900">
              <a:buFont typeface="Wingdings" pitchFamily="2" charset="2"/>
              <a:buChar char="v"/>
            </a:pPr>
            <a:r>
              <a:rPr lang="en-US" sz="2200" u="sng" dirty="0">
                <a:solidFill>
                  <a:schemeClr val="tx1"/>
                </a:solidFill>
                <a:latin typeface="Calibri" pitchFamily="34" charset="0"/>
              </a:rPr>
              <a:t>Organised and unorganised (Traditional) Retail </a:t>
            </a:r>
          </a:p>
          <a:p>
            <a:pPr marL="6858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total retail sector in India can be divided into organized and unorganized sectors.</a:t>
            </a:r>
          </a:p>
          <a:p>
            <a:pPr marL="6858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trading activities undertaken by licensed retailers are categorized as organized retailing. License retailers are those who are registered for sale tax, income tax, etc. These include the corporate-backed hypermarkets and retail chains, and also the privately owned large retail businesses.  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00208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143000"/>
            <a:ext cx="9036423" cy="4114800"/>
          </a:xfrm>
        </p:spPr>
        <p:txBody>
          <a:bodyPr>
            <a:normAutofit/>
          </a:bodyPr>
          <a:lstStyle/>
          <a:p>
            <a:pPr marL="411480" indent="-342900">
              <a:buFont typeface="Wingdings" pitchFamily="2" charset="2"/>
              <a:buChar char="v"/>
            </a:pPr>
            <a:r>
              <a:rPr lang="en-US" sz="2200" u="sng" dirty="0">
                <a:solidFill>
                  <a:schemeClr val="tx1"/>
                </a:solidFill>
                <a:latin typeface="Calibri" pitchFamily="34" charset="0"/>
              </a:rPr>
              <a:t>Unorganized retail or traditional retail 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on the other hand, include a large number of small retailers that consist of local kirana shops, owner-manned general stores, chemists, footwear shops, apparel shops, paan and beedi (local betel, leaf and tabacco) shops, hand-cart hawkers, pavement vendors, etc.</a:t>
            </a:r>
          </a:p>
          <a:p>
            <a:pPr marL="6858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Unorganized Retail                               Organized Retail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3722077"/>
            <a:ext cx="4064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3716215"/>
            <a:ext cx="4241800" cy="259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10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3934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81" y="754286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Evolution of India Retail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828800"/>
            <a:ext cx="9036423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journey of retail started long back through the Kirana store in India.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This is first effort by local shopkeeper.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shopping Centre concept comes into the existence in year 1869, with Mumbai Crawford market and Kolkata’s new market in year 1874.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underground shopping complex Palika Bazaar in New Delhi was established in the late 1970s and mini malls on the  Bangalore’s Brigade road come into existence in 1980s.  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99063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789" y="1066800"/>
            <a:ext cx="9036423" cy="453683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Government of India entered into the rural India by franchisees called Khadi Bhandar.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These stores serve as outlets for products made by village industry i.e. khadi, matchsticks, incense sticks, decorative items made from wood and earth, ahinsak (non-violent) honey, ahinsak leather items etc.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The industries came in the retailing in 1980s through dealer network.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In 1980s, the big group of textile industry i.e. Raymond, S.kumar, Bombay dyeing and Grasim came with this concept of retailing.  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28805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219200"/>
            <a:ext cx="9036423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In the manufacturing sector, the pioneers were DCM group &amp; Bata. Titan came with an organized retail concept and established number of showrooms for premium watches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After the 2003, many other organizations either planning to come into the retail market through the retail store or initiated the establishment work. 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3962400"/>
            <a:ext cx="50927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16" y="3962400"/>
            <a:ext cx="5122984" cy="244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99970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57253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</a:rPr>
              <a:t>Evolution of Indian Retail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600201"/>
            <a:ext cx="84328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41219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The Future of Retail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828800"/>
            <a:ext cx="9036423" cy="41148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“The future is promising ; the market is growing, government  policies are becoming more favourable and emerging technologies are facilitating operations”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  <a:p>
            <a:pPr marL="6858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Global giants ready to entre the retail market in India.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  <a:p>
            <a:pPr marL="6858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Modern retail in India could be worth US $ 1.1 trillion  by 2020.</a:t>
            </a: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www.itrc.co.in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8472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10 Top key players in India 2020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828800"/>
            <a:ext cx="9036423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Reliance Retail Limited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Pantaloons Retail Limited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Provogue India Ltd.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Shoppers stop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ITC-LRBD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Trent Ltd.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McDonald’s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err="1">
                <a:solidFill>
                  <a:schemeClr val="tx1"/>
                </a:solidFill>
                <a:latin typeface="Calibri" pitchFamily="34" charset="0"/>
              </a:rPr>
              <a:t>Aditya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 Birla Retail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Titan Industries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err="1">
                <a:solidFill>
                  <a:schemeClr val="tx1"/>
                </a:solidFill>
                <a:latin typeface="Calibri" pitchFamily="34" charset="0"/>
              </a:rPr>
              <a:t>Kewel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alibri" pitchFamily="34" charset="0"/>
              </a:rPr>
              <a:t>Kiran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 clothing Limited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8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7036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10 Global Retailers 2020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027" y="1676400"/>
            <a:ext cx="8612796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423375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15108" y="1205226"/>
            <a:ext cx="10820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Who is Trainee Associate ?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797168" y="2098431"/>
            <a:ext cx="946052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en-US" sz="2200" u="sng" dirty="0">
                <a:latin typeface="Calibri" pitchFamily="34" charset="0"/>
              </a:rPr>
              <a:t>Role of Trainee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The main role of a Trainee is to gain experience of all aspects of their selected career. These people can learn all required skills for their future jobs by doing different real work duties.</a:t>
            </a:r>
          </a:p>
          <a:p>
            <a:pPr marL="68580" indent="0">
              <a:buNone/>
            </a:pPr>
            <a:endParaRPr lang="en-US" sz="2200" u="sng" dirty="0">
              <a:latin typeface="Calibr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891" cy="105507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7" y="3124200"/>
            <a:ext cx="2667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78" y="3124200"/>
            <a:ext cx="33051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4724400"/>
            <a:ext cx="2667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292890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61945" y="1195755"/>
            <a:ext cx="946052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en-US" sz="2200" u="sng" dirty="0">
                <a:latin typeface="Calibri" pitchFamily="34" charset="0"/>
              </a:rPr>
              <a:t>Responsibility of Trainee Associate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The Associate Trainee is responsible for the execution of assigned responsibilities within a specific area.</a:t>
            </a: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891" cy="105507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296227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81" y="2319702"/>
            <a:ext cx="3143250" cy="255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341" y="2285999"/>
            <a:ext cx="3028950" cy="2586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29709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9447" y="1205879"/>
            <a:ext cx="946052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en-US" sz="2200" dirty="0" smtClean="0">
                <a:latin typeface="Calibri" pitchFamily="34" charset="0"/>
              </a:rPr>
              <a:t>Who </a:t>
            </a:r>
            <a:r>
              <a:rPr lang="en-US" sz="2200" dirty="0">
                <a:latin typeface="Calibri" pitchFamily="34" charset="0"/>
              </a:rPr>
              <a:t>is Trainee Associate ?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A Trainee Associate is the crucial bridge between the consumer and the company. He / She provides personalized sales and post sales support to customers with an aim to maximize sales through exceptional customer service.</a:t>
            </a: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891" cy="105507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77" y="2784230"/>
            <a:ext cx="48768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73826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9447" y="1116308"/>
            <a:ext cx="946052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en-US" sz="2200" dirty="0">
                <a:latin typeface="Calibri" pitchFamily="34" charset="0"/>
              </a:rPr>
              <a:t>What is the role of an associate?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WHAT DO ASSOCIATES DO? Be a part of a team. Associates are usually members of a team of workers who collaborate to ensure that the clients' needs are being met. Some possible job titles include Customer Service Associate, Sales Associate, and Operations Associate.</a:t>
            </a: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1E19C4D-DFBC-4B46-B77E-09FCBF9993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3891" cy="105507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924" y="2960077"/>
            <a:ext cx="3400425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238" y="2960077"/>
            <a:ext cx="33909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59193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2838" y="1447800"/>
            <a:ext cx="9366325" cy="57253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" pitchFamily="34" charset="0"/>
              </a:rPr>
              <a:t>Roles and Responsibilities of Trainee Associate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2215662"/>
            <a:ext cx="9036423" cy="35089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A Trainee Associate has to perform many different tasks to fulfill his roles and responsibilities. Few of the tasks that a Trainee Associate must always fulfill are: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Commitment towards works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Discipline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Grooming and Personality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Team work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200400"/>
            <a:ext cx="4546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9794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371601"/>
            <a:ext cx="9036423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Commitment towards works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Ability to appreciate and willingly follow company’s rules and regulations.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Always stand for what will protect company’s interest</a:t>
            </a: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76600"/>
            <a:ext cx="375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08" y="3276600"/>
            <a:ext cx="4648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46189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600201"/>
            <a:ext cx="9036423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Discipline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Be punctual and regular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Follow instructions and orders of the superiors in order to progress</a:t>
            </a:r>
          </a:p>
          <a:p>
            <a:pPr marL="68580" indent="0">
              <a:buNone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3276600"/>
            <a:ext cx="3149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276600"/>
            <a:ext cx="39497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86017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143001"/>
            <a:ext cx="9036423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</a:rPr>
              <a:t>Grooming and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personality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Follow  the grooming standards and uniform policy of the company.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</a:rPr>
              <a:t>Always the enthusiastic, energetic and cheerful, and project oneself as an appropriate ambassador for the company.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3429001"/>
            <a:ext cx="36576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429000"/>
            <a:ext cx="45593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6198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www.itrc.co.in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004" y="1271954"/>
            <a:ext cx="9036423" cy="47244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200" dirty="0">
                <a:latin typeface="Calibri" pitchFamily="34" charset="0"/>
              </a:rPr>
              <a:t>Team work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Effectively work with yours colleagues.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Calibri" pitchFamily="34" charset="0"/>
              </a:rPr>
              <a:t>Work with others as part of a team by supporting co-workers during busy trading periods so that ongoing customers service is maintained.</a:t>
            </a: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r>
              <a:rPr lang="en-US" sz="2200" dirty="0">
                <a:latin typeface="Calibri" pitchFamily="34" charset="0"/>
              </a:rPr>
              <a:t>All the given points create a good first impression on both the customer and colleagues it also creates a good impression about you, allows you to impress others.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Calibri" pitchFamily="34" charset="0"/>
            </a:endParaRPr>
          </a:p>
          <a:p>
            <a:pPr marL="68580" indent="0">
              <a:buNone/>
            </a:pPr>
            <a:endParaRPr lang="en-US" sz="2200" dirty="0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018" y="3030415"/>
            <a:ext cx="4368799" cy="203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754" y="3030415"/>
            <a:ext cx="4493847" cy="203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1"/>
            <a:ext cx="12126616" cy="923826"/>
            <a:chOff x="1" y="1"/>
            <a:chExt cx="12126616" cy="923826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1E19C4D-DFBC-4B46-B77E-09FCBF99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1"/>
              <a:ext cx="1612986" cy="801277"/>
            </a:xfrm>
            <a:prstGeom prst="rect">
              <a:avLst/>
            </a:prstGeom>
          </p:spPr>
        </p:pic>
        <p:pic>
          <p:nvPicPr>
            <p:cNvPr id="9" name="Picture 2" descr="A picture containing drawing, plate, food&#10;&#10;Description generated with very high confidence">
              <a:extLst>
                <a:ext uri="{FF2B5EF4-FFF2-40B4-BE49-F238E27FC236}">
                  <a16:creationId xmlns="" xmlns:a16="http://schemas.microsoft.com/office/drawing/2014/main" id="{2C3BE2D4-0DAB-4A6F-B31D-62759E292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706659" y="6392"/>
              <a:ext cx="1419958" cy="9174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1834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>
            <a:latin typeface="Calibri" pitchFamily="34" charset="0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798</Words>
  <Application>Microsoft Office PowerPoint</Application>
  <PresentationFormat>Custom</PresentationFormat>
  <Paragraphs>99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  <vt:variant>
        <vt:lpstr>Custom Shows</vt:lpstr>
      </vt:variant>
      <vt:variant>
        <vt:i4>1</vt:i4>
      </vt:variant>
    </vt:vector>
  </HeadingPairs>
  <TitlesOfParts>
    <vt:vector size="23" baseType="lpstr">
      <vt:lpstr>Office Theme</vt:lpstr>
      <vt:lpstr>Slide 1</vt:lpstr>
      <vt:lpstr>An Introduction</vt:lpstr>
      <vt:lpstr>Slide 3</vt:lpstr>
      <vt:lpstr>Structure of Retail market in India</vt:lpstr>
      <vt:lpstr>Slide 5</vt:lpstr>
      <vt:lpstr>Evolution of India Retail</vt:lpstr>
      <vt:lpstr>Slide 7</vt:lpstr>
      <vt:lpstr>Slide 8</vt:lpstr>
      <vt:lpstr>Evolution of Indian Retail</vt:lpstr>
      <vt:lpstr>The Future of Retail</vt:lpstr>
      <vt:lpstr>10 Top key players in India 2020</vt:lpstr>
      <vt:lpstr>10 Global Retailers 2020</vt:lpstr>
      <vt:lpstr>Slide 13</vt:lpstr>
      <vt:lpstr>Slide 14</vt:lpstr>
      <vt:lpstr>Slide 15</vt:lpstr>
      <vt:lpstr>Slide 16</vt:lpstr>
      <vt:lpstr>Roles and Responsibilities of Trainee Associate</vt:lpstr>
      <vt:lpstr>Slide 18</vt:lpstr>
      <vt:lpstr>Slide 19</vt:lpstr>
      <vt:lpstr>Slide 20</vt:lpstr>
      <vt:lpstr>Slide 21</vt:lpstr>
      <vt:lpstr>Custom Show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admn</dc:creator>
  <cp:lastModifiedBy>Windows User</cp:lastModifiedBy>
  <cp:revision>23</cp:revision>
  <dcterms:created xsi:type="dcterms:W3CDTF">2020-05-11T15:14:46Z</dcterms:created>
  <dcterms:modified xsi:type="dcterms:W3CDTF">2020-08-19T14:37:08Z</dcterms:modified>
</cp:coreProperties>
</file>